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1054" r:id="rId3"/>
    <p:sldId id="1055" r:id="rId4"/>
    <p:sldId id="1056" r:id="rId5"/>
    <p:sldId id="1057" r:id="rId7"/>
    <p:sldId id="1058" r:id="rId8"/>
    <p:sldId id="1059" r:id="rId9"/>
    <p:sldId id="1060" r:id="rId10"/>
    <p:sldId id="1061" r:id="rId11"/>
    <p:sldId id="1062" r:id="rId12"/>
    <p:sldId id="1063" r:id="rId13"/>
    <p:sldId id="1064" r:id="rId14"/>
    <p:sldId id="1065" r:id="rId15"/>
    <p:sldId id="1066" r:id="rId16"/>
    <p:sldId id="1067" r:id="rId17"/>
    <p:sldId id="1068" r:id="rId18"/>
    <p:sldId id="1069" r:id="rId19"/>
    <p:sldId id="1070" r:id="rId20"/>
    <p:sldId id="1071" r:id="rId21"/>
    <p:sldId id="1072" r:id="rId22"/>
    <p:sldId id="1073" r:id="rId23"/>
    <p:sldId id="1074" r:id="rId24"/>
    <p:sldId id="1075" r:id="rId25"/>
    <p:sldId id="1076" r:id="rId26"/>
    <p:sldId id="1077" r:id="rId27"/>
    <p:sldId id="1078" r:id="rId28"/>
    <p:sldId id="1079" r:id="rId29"/>
    <p:sldId id="1080" r:id="rId30"/>
    <p:sldId id="1081" r:id="rId31"/>
    <p:sldId id="1082" r:id="rId32"/>
    <p:sldId id="1083" r:id="rId33"/>
    <p:sldId id="1084" r:id="rId34"/>
    <p:sldId id="1085" r:id="rId35"/>
    <p:sldId id="1086" r:id="rId36"/>
    <p:sldId id="1087" r:id="rId37"/>
    <p:sldId id="1088" r:id="rId38"/>
    <p:sldId id="1089" r:id="rId39"/>
    <p:sldId id="1090" r:id="rId40"/>
    <p:sldId id="1091" r:id="rId41"/>
    <p:sldId id="1092" r:id="rId42"/>
    <p:sldId id="1093" r:id="rId43"/>
    <p:sldId id="1094" r:id="rId44"/>
    <p:sldId id="1095" r:id="rId45"/>
    <p:sldId id="1096" r:id="rId46"/>
    <p:sldId id="1097" r:id="rId47"/>
    <p:sldId id="1098" r:id="rId48"/>
    <p:sldId id="1099" r:id="rId49"/>
    <p:sldId id="1100" r:id="rId50"/>
    <p:sldId id="1101" r:id="rId51"/>
    <p:sldId id="1102" r:id="rId52"/>
    <p:sldId id="1103" r:id="rId53"/>
    <p:sldId id="1104" r:id="rId54"/>
    <p:sldId id="1105" r:id="rId55"/>
    <p:sldId id="1106" r:id="rId56"/>
    <p:sldId id="1107" r:id="rId57"/>
    <p:sldId id="1108" r:id="rId58"/>
    <p:sldId id="1109" r:id="rId59"/>
    <p:sldId id="1110" r:id="rId60"/>
    <p:sldId id="1111" r:id="rId61"/>
    <p:sldId id="1112" r:id="rId62"/>
    <p:sldId id="1113" r:id="rId63"/>
    <p:sldId id="1114" r:id="rId64"/>
    <p:sldId id="1115" r:id="rId65"/>
    <p:sldId id="1116" r:id="rId66"/>
    <p:sldId id="1117" r:id="rId67"/>
    <p:sldId id="1118" r:id="rId68"/>
    <p:sldId id="1119" r:id="rId69"/>
    <p:sldId id="1120" r:id="rId70"/>
    <p:sldId id="1121" r:id="rId71"/>
    <p:sldId id="1122" r:id="rId72"/>
    <p:sldId id="1123" r:id="rId73"/>
    <p:sldId id="1124" r:id="rId74"/>
    <p:sldId id="1125" r:id="rId75"/>
    <p:sldId id="1126" r:id="rId76"/>
    <p:sldId id="1127" r:id="rId77"/>
    <p:sldId id="1128" r:id="rId78"/>
    <p:sldId id="1129" r:id="rId79"/>
    <p:sldId id="1130" r:id="rId80"/>
    <p:sldId id="1131" r:id="rId81"/>
    <p:sldId id="1132" r:id="rId82"/>
  </p:sldIdLst>
  <p:sldSz cx="12192000" cy="6858000"/>
  <p:notesSz cx="6858000" cy="9144000"/>
  <p:custDataLst>
    <p:tags r:id="rId8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tags" Target="tags/tag461.xml"/><Relationship Id="rId86" Type="http://schemas.openxmlformats.org/officeDocument/2006/relationships/commentAuthors" Target="commentAuthors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tags" Target="../tags/tag183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tags" Target="../tags/tag182.xml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7.png"/><Relationship Id="rId7" Type="http://schemas.openxmlformats.org/officeDocument/2006/relationships/image" Target="../media/image28.png"/><Relationship Id="rId6" Type="http://schemas.openxmlformats.org/officeDocument/2006/relationships/tags" Target="../tags/tag186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tags" Target="../tags/tag185.xml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7.xml"/><Relationship Id="rId2" Type="http://schemas.openxmlformats.org/officeDocument/2006/relationships/image" Target="../media/image3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8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7.png"/><Relationship Id="rId7" Type="http://schemas.openxmlformats.org/officeDocument/2006/relationships/image" Target="../media/image33.png"/><Relationship Id="rId6" Type="http://schemas.openxmlformats.org/officeDocument/2006/relationships/tags" Target="../tags/tag191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tags" Target="../tags/tag190.xml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7.png"/><Relationship Id="rId7" Type="http://schemas.openxmlformats.org/officeDocument/2006/relationships/image" Target="../media/image34.png"/><Relationship Id="rId6" Type="http://schemas.openxmlformats.org/officeDocument/2006/relationships/tags" Target="../tags/tag194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tags" Target="../tags/tag193.xml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9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7.png"/><Relationship Id="rId7" Type="http://schemas.openxmlformats.org/officeDocument/2006/relationships/image" Target="../media/image35.png"/><Relationship Id="rId6" Type="http://schemas.openxmlformats.org/officeDocument/2006/relationships/tags" Target="../tags/tag197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tags" Target="../tags/tag196.xml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9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7.png"/><Relationship Id="rId7" Type="http://schemas.openxmlformats.org/officeDocument/2006/relationships/image" Target="../media/image36.png"/><Relationship Id="rId6" Type="http://schemas.openxmlformats.org/officeDocument/2006/relationships/tags" Target="../tags/tag200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tags" Target="../tags/tag199.xml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98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7.png"/><Relationship Id="rId7" Type="http://schemas.openxmlformats.org/officeDocument/2006/relationships/image" Target="../media/image37.png"/><Relationship Id="rId6" Type="http://schemas.openxmlformats.org/officeDocument/2006/relationships/tags" Target="../tags/tag203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tags" Target="../tags/tag202.xml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20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7.png"/><Relationship Id="rId7" Type="http://schemas.openxmlformats.org/officeDocument/2006/relationships/image" Target="../media/image38.png"/><Relationship Id="rId6" Type="http://schemas.openxmlformats.org/officeDocument/2006/relationships/tags" Target="../tags/tag206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tags" Target="../tags/tag205.xml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20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7.png"/><Relationship Id="rId7" Type="http://schemas.openxmlformats.org/officeDocument/2006/relationships/image" Target="../media/image39.png"/><Relationship Id="rId6" Type="http://schemas.openxmlformats.org/officeDocument/2006/relationships/tags" Target="../tags/tag209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tags" Target="../tags/tag208.xml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207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210.xml"/><Relationship Id="rId2" Type="http://schemas.openxmlformats.org/officeDocument/2006/relationships/image" Target="../media/image3.png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21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212.xml"/><Relationship Id="rId2" Type="http://schemas.openxmlformats.org/officeDocument/2006/relationships/image" Target="../media/image42.png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213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214.xml"/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215.xml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216.xml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48.png"/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0.png"/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2.png"/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1.png"/><Relationship Id="rId4" Type="http://schemas.openxmlformats.org/officeDocument/2006/relationships/image" Target="../media/image55.png"/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4.png"/><Relationship Id="rId4" Type="http://schemas.openxmlformats.org/officeDocument/2006/relationships/image" Target="../media/image58.png"/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217.xml"/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tags" Target="../tags/tag319.xml"/><Relationship Id="rId98" Type="http://schemas.openxmlformats.org/officeDocument/2006/relationships/tags" Target="../tags/tag318.xml"/><Relationship Id="rId97" Type="http://schemas.openxmlformats.org/officeDocument/2006/relationships/tags" Target="../tags/tag317.xml"/><Relationship Id="rId96" Type="http://schemas.openxmlformats.org/officeDocument/2006/relationships/tags" Target="../tags/tag316.xml"/><Relationship Id="rId95" Type="http://schemas.openxmlformats.org/officeDocument/2006/relationships/tags" Target="../tags/tag315.xml"/><Relationship Id="rId94" Type="http://schemas.openxmlformats.org/officeDocument/2006/relationships/tags" Target="../tags/tag314.xml"/><Relationship Id="rId93" Type="http://schemas.openxmlformats.org/officeDocument/2006/relationships/tags" Target="../tags/tag313.xml"/><Relationship Id="rId92" Type="http://schemas.openxmlformats.org/officeDocument/2006/relationships/tags" Target="../tags/tag312.xml"/><Relationship Id="rId91" Type="http://schemas.openxmlformats.org/officeDocument/2006/relationships/tags" Target="../tags/tag311.xml"/><Relationship Id="rId90" Type="http://schemas.openxmlformats.org/officeDocument/2006/relationships/tags" Target="../tags/tag310.xml"/><Relationship Id="rId9" Type="http://schemas.openxmlformats.org/officeDocument/2006/relationships/tags" Target="../tags/tag229.xml"/><Relationship Id="rId89" Type="http://schemas.openxmlformats.org/officeDocument/2006/relationships/tags" Target="../tags/tag309.xml"/><Relationship Id="rId88" Type="http://schemas.openxmlformats.org/officeDocument/2006/relationships/tags" Target="../tags/tag308.xml"/><Relationship Id="rId87" Type="http://schemas.openxmlformats.org/officeDocument/2006/relationships/tags" Target="../tags/tag307.xml"/><Relationship Id="rId86" Type="http://schemas.openxmlformats.org/officeDocument/2006/relationships/tags" Target="../tags/tag306.xml"/><Relationship Id="rId85" Type="http://schemas.openxmlformats.org/officeDocument/2006/relationships/tags" Target="../tags/tag305.xml"/><Relationship Id="rId84" Type="http://schemas.openxmlformats.org/officeDocument/2006/relationships/tags" Target="../tags/tag304.xml"/><Relationship Id="rId83" Type="http://schemas.openxmlformats.org/officeDocument/2006/relationships/tags" Target="../tags/tag303.xml"/><Relationship Id="rId82" Type="http://schemas.openxmlformats.org/officeDocument/2006/relationships/tags" Target="../tags/tag302.xml"/><Relationship Id="rId81" Type="http://schemas.openxmlformats.org/officeDocument/2006/relationships/tags" Target="../tags/tag301.xml"/><Relationship Id="rId80" Type="http://schemas.openxmlformats.org/officeDocument/2006/relationships/tags" Target="../tags/tag300.xml"/><Relationship Id="rId8" Type="http://schemas.openxmlformats.org/officeDocument/2006/relationships/tags" Target="../tags/tag228.xml"/><Relationship Id="rId79" Type="http://schemas.openxmlformats.org/officeDocument/2006/relationships/tags" Target="../tags/tag299.xml"/><Relationship Id="rId78" Type="http://schemas.openxmlformats.org/officeDocument/2006/relationships/tags" Target="../tags/tag298.xml"/><Relationship Id="rId77" Type="http://schemas.openxmlformats.org/officeDocument/2006/relationships/tags" Target="../tags/tag297.xml"/><Relationship Id="rId76" Type="http://schemas.openxmlformats.org/officeDocument/2006/relationships/tags" Target="../tags/tag296.xml"/><Relationship Id="rId75" Type="http://schemas.openxmlformats.org/officeDocument/2006/relationships/tags" Target="../tags/tag295.xml"/><Relationship Id="rId74" Type="http://schemas.openxmlformats.org/officeDocument/2006/relationships/tags" Target="../tags/tag294.xml"/><Relationship Id="rId73" Type="http://schemas.openxmlformats.org/officeDocument/2006/relationships/tags" Target="../tags/tag293.xml"/><Relationship Id="rId72" Type="http://schemas.openxmlformats.org/officeDocument/2006/relationships/tags" Target="../tags/tag292.xml"/><Relationship Id="rId71" Type="http://schemas.openxmlformats.org/officeDocument/2006/relationships/tags" Target="../tags/tag291.xml"/><Relationship Id="rId70" Type="http://schemas.openxmlformats.org/officeDocument/2006/relationships/tags" Target="../tags/tag290.xml"/><Relationship Id="rId7" Type="http://schemas.openxmlformats.org/officeDocument/2006/relationships/tags" Target="../tags/tag227.xml"/><Relationship Id="rId69" Type="http://schemas.openxmlformats.org/officeDocument/2006/relationships/tags" Target="../tags/tag289.xml"/><Relationship Id="rId68" Type="http://schemas.openxmlformats.org/officeDocument/2006/relationships/tags" Target="../tags/tag288.xml"/><Relationship Id="rId67" Type="http://schemas.openxmlformats.org/officeDocument/2006/relationships/tags" Target="../tags/tag287.xml"/><Relationship Id="rId66" Type="http://schemas.openxmlformats.org/officeDocument/2006/relationships/tags" Target="../tags/tag286.xml"/><Relationship Id="rId65" Type="http://schemas.openxmlformats.org/officeDocument/2006/relationships/tags" Target="../tags/tag285.xml"/><Relationship Id="rId64" Type="http://schemas.openxmlformats.org/officeDocument/2006/relationships/tags" Target="../tags/tag284.xml"/><Relationship Id="rId63" Type="http://schemas.openxmlformats.org/officeDocument/2006/relationships/tags" Target="../tags/tag283.xml"/><Relationship Id="rId62" Type="http://schemas.openxmlformats.org/officeDocument/2006/relationships/tags" Target="../tags/tag282.xml"/><Relationship Id="rId61" Type="http://schemas.openxmlformats.org/officeDocument/2006/relationships/tags" Target="../tags/tag281.xml"/><Relationship Id="rId60" Type="http://schemas.openxmlformats.org/officeDocument/2006/relationships/tags" Target="../tags/tag280.xml"/><Relationship Id="rId6" Type="http://schemas.openxmlformats.org/officeDocument/2006/relationships/tags" Target="../tags/tag226.xml"/><Relationship Id="rId59" Type="http://schemas.openxmlformats.org/officeDocument/2006/relationships/tags" Target="../tags/tag279.xml"/><Relationship Id="rId58" Type="http://schemas.openxmlformats.org/officeDocument/2006/relationships/tags" Target="../tags/tag278.xml"/><Relationship Id="rId57" Type="http://schemas.openxmlformats.org/officeDocument/2006/relationships/tags" Target="../tags/tag277.xml"/><Relationship Id="rId56" Type="http://schemas.openxmlformats.org/officeDocument/2006/relationships/tags" Target="../tags/tag276.xml"/><Relationship Id="rId55" Type="http://schemas.openxmlformats.org/officeDocument/2006/relationships/tags" Target="../tags/tag275.xml"/><Relationship Id="rId54" Type="http://schemas.openxmlformats.org/officeDocument/2006/relationships/tags" Target="../tags/tag274.xml"/><Relationship Id="rId53" Type="http://schemas.openxmlformats.org/officeDocument/2006/relationships/tags" Target="../tags/tag273.xml"/><Relationship Id="rId52" Type="http://schemas.openxmlformats.org/officeDocument/2006/relationships/tags" Target="../tags/tag272.xml"/><Relationship Id="rId51" Type="http://schemas.openxmlformats.org/officeDocument/2006/relationships/tags" Target="../tags/tag271.xml"/><Relationship Id="rId50" Type="http://schemas.openxmlformats.org/officeDocument/2006/relationships/tags" Target="../tags/tag270.xml"/><Relationship Id="rId5" Type="http://schemas.openxmlformats.org/officeDocument/2006/relationships/tags" Target="../tags/tag225.xml"/><Relationship Id="rId49" Type="http://schemas.openxmlformats.org/officeDocument/2006/relationships/tags" Target="../tags/tag269.xml"/><Relationship Id="rId48" Type="http://schemas.openxmlformats.org/officeDocument/2006/relationships/tags" Target="../tags/tag268.xml"/><Relationship Id="rId47" Type="http://schemas.openxmlformats.org/officeDocument/2006/relationships/tags" Target="../tags/tag267.xml"/><Relationship Id="rId46" Type="http://schemas.openxmlformats.org/officeDocument/2006/relationships/tags" Target="../tags/tag266.xml"/><Relationship Id="rId45" Type="http://schemas.openxmlformats.org/officeDocument/2006/relationships/tags" Target="../tags/tag265.xml"/><Relationship Id="rId44" Type="http://schemas.openxmlformats.org/officeDocument/2006/relationships/tags" Target="../tags/tag264.xml"/><Relationship Id="rId43" Type="http://schemas.openxmlformats.org/officeDocument/2006/relationships/tags" Target="../tags/tag263.xml"/><Relationship Id="rId42" Type="http://schemas.openxmlformats.org/officeDocument/2006/relationships/tags" Target="../tags/tag262.xml"/><Relationship Id="rId41" Type="http://schemas.openxmlformats.org/officeDocument/2006/relationships/tags" Target="../tags/tag261.xml"/><Relationship Id="rId40" Type="http://schemas.openxmlformats.org/officeDocument/2006/relationships/tags" Target="../tags/tag260.xml"/><Relationship Id="rId4" Type="http://schemas.openxmlformats.org/officeDocument/2006/relationships/tags" Target="../tags/tag224.xml"/><Relationship Id="rId39" Type="http://schemas.openxmlformats.org/officeDocument/2006/relationships/tags" Target="../tags/tag259.xml"/><Relationship Id="rId38" Type="http://schemas.openxmlformats.org/officeDocument/2006/relationships/tags" Target="../tags/tag258.xml"/><Relationship Id="rId37" Type="http://schemas.openxmlformats.org/officeDocument/2006/relationships/tags" Target="../tags/tag257.xml"/><Relationship Id="rId36" Type="http://schemas.openxmlformats.org/officeDocument/2006/relationships/tags" Target="../tags/tag256.xml"/><Relationship Id="rId35" Type="http://schemas.openxmlformats.org/officeDocument/2006/relationships/tags" Target="../tags/tag255.xml"/><Relationship Id="rId34" Type="http://schemas.openxmlformats.org/officeDocument/2006/relationships/tags" Target="../tags/tag254.xml"/><Relationship Id="rId33" Type="http://schemas.openxmlformats.org/officeDocument/2006/relationships/tags" Target="../tags/tag253.xml"/><Relationship Id="rId32" Type="http://schemas.openxmlformats.org/officeDocument/2006/relationships/tags" Target="../tags/tag252.xml"/><Relationship Id="rId31" Type="http://schemas.openxmlformats.org/officeDocument/2006/relationships/tags" Target="../tags/tag251.xml"/><Relationship Id="rId30" Type="http://schemas.openxmlformats.org/officeDocument/2006/relationships/tags" Target="../tags/tag250.xml"/><Relationship Id="rId3" Type="http://schemas.openxmlformats.org/officeDocument/2006/relationships/tags" Target="../tags/tag223.xml"/><Relationship Id="rId29" Type="http://schemas.openxmlformats.org/officeDocument/2006/relationships/tags" Target="../tags/tag249.xml"/><Relationship Id="rId28" Type="http://schemas.openxmlformats.org/officeDocument/2006/relationships/tags" Target="../tags/tag248.xml"/><Relationship Id="rId27" Type="http://schemas.openxmlformats.org/officeDocument/2006/relationships/tags" Target="../tags/tag247.xml"/><Relationship Id="rId26" Type="http://schemas.openxmlformats.org/officeDocument/2006/relationships/tags" Target="../tags/tag246.xml"/><Relationship Id="rId25" Type="http://schemas.openxmlformats.org/officeDocument/2006/relationships/tags" Target="../tags/tag245.xml"/><Relationship Id="rId24" Type="http://schemas.openxmlformats.org/officeDocument/2006/relationships/tags" Target="../tags/tag244.xml"/><Relationship Id="rId23" Type="http://schemas.openxmlformats.org/officeDocument/2006/relationships/tags" Target="../tags/tag243.xml"/><Relationship Id="rId22" Type="http://schemas.openxmlformats.org/officeDocument/2006/relationships/tags" Target="../tags/tag242.xml"/><Relationship Id="rId21" Type="http://schemas.openxmlformats.org/officeDocument/2006/relationships/tags" Target="../tags/tag241.xml"/><Relationship Id="rId20" Type="http://schemas.openxmlformats.org/officeDocument/2006/relationships/tags" Target="../tags/tag240.xml"/><Relationship Id="rId2" Type="http://schemas.openxmlformats.org/officeDocument/2006/relationships/tags" Target="../tags/tag222.xml"/><Relationship Id="rId19" Type="http://schemas.openxmlformats.org/officeDocument/2006/relationships/tags" Target="../tags/tag239.xml"/><Relationship Id="rId18" Type="http://schemas.openxmlformats.org/officeDocument/2006/relationships/tags" Target="../tags/tag238.xml"/><Relationship Id="rId17" Type="http://schemas.openxmlformats.org/officeDocument/2006/relationships/tags" Target="../tags/tag237.xml"/><Relationship Id="rId16" Type="http://schemas.openxmlformats.org/officeDocument/2006/relationships/tags" Target="../tags/tag236.xml"/><Relationship Id="rId15" Type="http://schemas.openxmlformats.org/officeDocument/2006/relationships/tags" Target="../tags/tag235.xml"/><Relationship Id="rId14" Type="http://schemas.openxmlformats.org/officeDocument/2006/relationships/tags" Target="../tags/tag234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337.xml"/><Relationship Id="rId116" Type="http://schemas.openxmlformats.org/officeDocument/2006/relationships/tags" Target="../tags/tag336.xml"/><Relationship Id="rId115" Type="http://schemas.openxmlformats.org/officeDocument/2006/relationships/tags" Target="../tags/tag335.xml"/><Relationship Id="rId114" Type="http://schemas.openxmlformats.org/officeDocument/2006/relationships/tags" Target="../tags/tag334.xml"/><Relationship Id="rId113" Type="http://schemas.openxmlformats.org/officeDocument/2006/relationships/tags" Target="../tags/tag333.xml"/><Relationship Id="rId112" Type="http://schemas.openxmlformats.org/officeDocument/2006/relationships/tags" Target="../tags/tag332.xml"/><Relationship Id="rId111" Type="http://schemas.openxmlformats.org/officeDocument/2006/relationships/tags" Target="../tags/tag331.xml"/><Relationship Id="rId110" Type="http://schemas.openxmlformats.org/officeDocument/2006/relationships/tags" Target="../tags/tag330.xml"/><Relationship Id="rId11" Type="http://schemas.openxmlformats.org/officeDocument/2006/relationships/tags" Target="../tags/tag231.xml"/><Relationship Id="rId109" Type="http://schemas.openxmlformats.org/officeDocument/2006/relationships/tags" Target="../tags/tag329.xml"/><Relationship Id="rId108" Type="http://schemas.openxmlformats.org/officeDocument/2006/relationships/tags" Target="../tags/tag328.xml"/><Relationship Id="rId107" Type="http://schemas.openxmlformats.org/officeDocument/2006/relationships/tags" Target="../tags/tag327.xml"/><Relationship Id="rId106" Type="http://schemas.openxmlformats.org/officeDocument/2006/relationships/tags" Target="../tags/tag326.xml"/><Relationship Id="rId105" Type="http://schemas.openxmlformats.org/officeDocument/2006/relationships/tags" Target="../tags/tag325.xml"/><Relationship Id="rId104" Type="http://schemas.openxmlformats.org/officeDocument/2006/relationships/tags" Target="../tags/tag324.xml"/><Relationship Id="rId103" Type="http://schemas.openxmlformats.org/officeDocument/2006/relationships/tags" Target="../tags/tag323.xml"/><Relationship Id="rId102" Type="http://schemas.openxmlformats.org/officeDocument/2006/relationships/tags" Target="../tags/tag322.xml"/><Relationship Id="rId101" Type="http://schemas.openxmlformats.org/officeDocument/2006/relationships/tags" Target="../tags/tag321.xml"/><Relationship Id="rId100" Type="http://schemas.openxmlformats.org/officeDocument/2006/relationships/tags" Target="../tags/tag320.xml"/><Relationship Id="rId10" Type="http://schemas.openxmlformats.org/officeDocument/2006/relationships/tags" Target="../tags/tag230.xml"/><Relationship Id="rId1" Type="http://schemas.openxmlformats.org/officeDocument/2006/relationships/image" Target="../media/image10.jpe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38.xml"/><Relationship Id="rId2" Type="http://schemas.openxmlformats.org/officeDocument/2006/relationships/image" Target="../media/image3.png"/><Relationship Id="rId1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39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40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41.xml"/><Relationship Id="rId2" Type="http://schemas.openxmlformats.org/officeDocument/2006/relationships/image" Target="../media/image3.png"/><Relationship Id="rId1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67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67.png"/><Relationship Id="rId1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67.png"/><Relationship Id="rId1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67.png"/><Relationship Id="rId1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65.xml.rels><?xml version="1.0" encoding="UTF-8" standalone="yes"?>
<Relationships xmlns="http://schemas.openxmlformats.org/package/2006/relationships"><Relationship Id="rId99" Type="http://schemas.openxmlformats.org/officeDocument/2006/relationships/tags" Target="../tags/tag439.xml"/><Relationship Id="rId98" Type="http://schemas.openxmlformats.org/officeDocument/2006/relationships/tags" Target="../tags/tag438.xml"/><Relationship Id="rId97" Type="http://schemas.openxmlformats.org/officeDocument/2006/relationships/tags" Target="../tags/tag437.xml"/><Relationship Id="rId96" Type="http://schemas.openxmlformats.org/officeDocument/2006/relationships/tags" Target="../tags/tag436.xml"/><Relationship Id="rId95" Type="http://schemas.openxmlformats.org/officeDocument/2006/relationships/tags" Target="../tags/tag435.xml"/><Relationship Id="rId94" Type="http://schemas.openxmlformats.org/officeDocument/2006/relationships/tags" Target="../tags/tag434.xml"/><Relationship Id="rId93" Type="http://schemas.openxmlformats.org/officeDocument/2006/relationships/tags" Target="../tags/tag433.xml"/><Relationship Id="rId92" Type="http://schemas.openxmlformats.org/officeDocument/2006/relationships/tags" Target="../tags/tag432.xml"/><Relationship Id="rId91" Type="http://schemas.openxmlformats.org/officeDocument/2006/relationships/tags" Target="../tags/tag431.xml"/><Relationship Id="rId90" Type="http://schemas.openxmlformats.org/officeDocument/2006/relationships/tags" Target="../tags/tag430.xml"/><Relationship Id="rId9" Type="http://schemas.openxmlformats.org/officeDocument/2006/relationships/tags" Target="../tags/tag349.xml"/><Relationship Id="rId89" Type="http://schemas.openxmlformats.org/officeDocument/2006/relationships/tags" Target="../tags/tag429.xml"/><Relationship Id="rId88" Type="http://schemas.openxmlformats.org/officeDocument/2006/relationships/tags" Target="../tags/tag428.xml"/><Relationship Id="rId87" Type="http://schemas.openxmlformats.org/officeDocument/2006/relationships/tags" Target="../tags/tag427.xml"/><Relationship Id="rId86" Type="http://schemas.openxmlformats.org/officeDocument/2006/relationships/tags" Target="../tags/tag426.xml"/><Relationship Id="rId85" Type="http://schemas.openxmlformats.org/officeDocument/2006/relationships/tags" Target="../tags/tag425.xml"/><Relationship Id="rId84" Type="http://schemas.openxmlformats.org/officeDocument/2006/relationships/tags" Target="../tags/tag424.xml"/><Relationship Id="rId83" Type="http://schemas.openxmlformats.org/officeDocument/2006/relationships/tags" Target="../tags/tag423.xml"/><Relationship Id="rId82" Type="http://schemas.openxmlformats.org/officeDocument/2006/relationships/tags" Target="../tags/tag422.xml"/><Relationship Id="rId81" Type="http://schemas.openxmlformats.org/officeDocument/2006/relationships/tags" Target="../tags/tag421.xml"/><Relationship Id="rId80" Type="http://schemas.openxmlformats.org/officeDocument/2006/relationships/tags" Target="../tags/tag420.xml"/><Relationship Id="rId8" Type="http://schemas.openxmlformats.org/officeDocument/2006/relationships/tags" Target="../tags/tag348.xml"/><Relationship Id="rId79" Type="http://schemas.openxmlformats.org/officeDocument/2006/relationships/tags" Target="../tags/tag419.xml"/><Relationship Id="rId78" Type="http://schemas.openxmlformats.org/officeDocument/2006/relationships/tags" Target="../tags/tag418.xml"/><Relationship Id="rId77" Type="http://schemas.openxmlformats.org/officeDocument/2006/relationships/tags" Target="../tags/tag417.xml"/><Relationship Id="rId76" Type="http://schemas.openxmlformats.org/officeDocument/2006/relationships/tags" Target="../tags/tag416.xml"/><Relationship Id="rId75" Type="http://schemas.openxmlformats.org/officeDocument/2006/relationships/tags" Target="../tags/tag415.xml"/><Relationship Id="rId74" Type="http://schemas.openxmlformats.org/officeDocument/2006/relationships/tags" Target="../tags/tag414.xml"/><Relationship Id="rId73" Type="http://schemas.openxmlformats.org/officeDocument/2006/relationships/tags" Target="../tags/tag413.xml"/><Relationship Id="rId72" Type="http://schemas.openxmlformats.org/officeDocument/2006/relationships/tags" Target="../tags/tag412.xml"/><Relationship Id="rId71" Type="http://schemas.openxmlformats.org/officeDocument/2006/relationships/tags" Target="../tags/tag411.xml"/><Relationship Id="rId70" Type="http://schemas.openxmlformats.org/officeDocument/2006/relationships/tags" Target="../tags/tag410.xml"/><Relationship Id="rId7" Type="http://schemas.openxmlformats.org/officeDocument/2006/relationships/tags" Target="../tags/tag347.xml"/><Relationship Id="rId69" Type="http://schemas.openxmlformats.org/officeDocument/2006/relationships/tags" Target="../tags/tag409.xml"/><Relationship Id="rId68" Type="http://schemas.openxmlformats.org/officeDocument/2006/relationships/tags" Target="../tags/tag408.xml"/><Relationship Id="rId67" Type="http://schemas.openxmlformats.org/officeDocument/2006/relationships/tags" Target="../tags/tag407.xml"/><Relationship Id="rId66" Type="http://schemas.openxmlformats.org/officeDocument/2006/relationships/tags" Target="../tags/tag406.xml"/><Relationship Id="rId65" Type="http://schemas.openxmlformats.org/officeDocument/2006/relationships/tags" Target="../tags/tag405.xml"/><Relationship Id="rId64" Type="http://schemas.openxmlformats.org/officeDocument/2006/relationships/tags" Target="../tags/tag404.xml"/><Relationship Id="rId63" Type="http://schemas.openxmlformats.org/officeDocument/2006/relationships/tags" Target="../tags/tag403.xml"/><Relationship Id="rId62" Type="http://schemas.openxmlformats.org/officeDocument/2006/relationships/tags" Target="../tags/tag402.xml"/><Relationship Id="rId61" Type="http://schemas.openxmlformats.org/officeDocument/2006/relationships/tags" Target="../tags/tag401.xml"/><Relationship Id="rId60" Type="http://schemas.openxmlformats.org/officeDocument/2006/relationships/tags" Target="../tags/tag400.xml"/><Relationship Id="rId6" Type="http://schemas.openxmlformats.org/officeDocument/2006/relationships/tags" Target="../tags/tag346.xml"/><Relationship Id="rId59" Type="http://schemas.openxmlformats.org/officeDocument/2006/relationships/tags" Target="../tags/tag399.xml"/><Relationship Id="rId58" Type="http://schemas.openxmlformats.org/officeDocument/2006/relationships/tags" Target="../tags/tag398.xml"/><Relationship Id="rId57" Type="http://schemas.openxmlformats.org/officeDocument/2006/relationships/tags" Target="../tags/tag397.xml"/><Relationship Id="rId56" Type="http://schemas.openxmlformats.org/officeDocument/2006/relationships/tags" Target="../tags/tag396.xml"/><Relationship Id="rId55" Type="http://schemas.openxmlformats.org/officeDocument/2006/relationships/tags" Target="../tags/tag395.xml"/><Relationship Id="rId54" Type="http://schemas.openxmlformats.org/officeDocument/2006/relationships/tags" Target="../tags/tag394.xml"/><Relationship Id="rId53" Type="http://schemas.openxmlformats.org/officeDocument/2006/relationships/tags" Target="../tags/tag393.xml"/><Relationship Id="rId52" Type="http://schemas.openxmlformats.org/officeDocument/2006/relationships/tags" Target="../tags/tag392.xml"/><Relationship Id="rId51" Type="http://schemas.openxmlformats.org/officeDocument/2006/relationships/tags" Target="../tags/tag391.xml"/><Relationship Id="rId50" Type="http://schemas.openxmlformats.org/officeDocument/2006/relationships/tags" Target="../tags/tag390.xml"/><Relationship Id="rId5" Type="http://schemas.openxmlformats.org/officeDocument/2006/relationships/tags" Target="../tags/tag345.xml"/><Relationship Id="rId49" Type="http://schemas.openxmlformats.org/officeDocument/2006/relationships/tags" Target="../tags/tag389.xml"/><Relationship Id="rId48" Type="http://schemas.openxmlformats.org/officeDocument/2006/relationships/tags" Target="../tags/tag388.xml"/><Relationship Id="rId47" Type="http://schemas.openxmlformats.org/officeDocument/2006/relationships/tags" Target="../tags/tag387.xml"/><Relationship Id="rId46" Type="http://schemas.openxmlformats.org/officeDocument/2006/relationships/tags" Target="../tags/tag386.xml"/><Relationship Id="rId45" Type="http://schemas.openxmlformats.org/officeDocument/2006/relationships/tags" Target="../tags/tag385.xml"/><Relationship Id="rId44" Type="http://schemas.openxmlformats.org/officeDocument/2006/relationships/tags" Target="../tags/tag384.xml"/><Relationship Id="rId43" Type="http://schemas.openxmlformats.org/officeDocument/2006/relationships/tags" Target="../tags/tag383.xml"/><Relationship Id="rId42" Type="http://schemas.openxmlformats.org/officeDocument/2006/relationships/tags" Target="../tags/tag382.xml"/><Relationship Id="rId41" Type="http://schemas.openxmlformats.org/officeDocument/2006/relationships/tags" Target="../tags/tag381.xml"/><Relationship Id="rId40" Type="http://schemas.openxmlformats.org/officeDocument/2006/relationships/tags" Target="../tags/tag380.xml"/><Relationship Id="rId4" Type="http://schemas.openxmlformats.org/officeDocument/2006/relationships/tags" Target="../tags/tag344.xml"/><Relationship Id="rId39" Type="http://schemas.openxmlformats.org/officeDocument/2006/relationships/tags" Target="../tags/tag379.xml"/><Relationship Id="rId38" Type="http://schemas.openxmlformats.org/officeDocument/2006/relationships/tags" Target="../tags/tag378.xml"/><Relationship Id="rId37" Type="http://schemas.openxmlformats.org/officeDocument/2006/relationships/tags" Target="../tags/tag377.xml"/><Relationship Id="rId36" Type="http://schemas.openxmlformats.org/officeDocument/2006/relationships/tags" Target="../tags/tag376.xml"/><Relationship Id="rId35" Type="http://schemas.openxmlformats.org/officeDocument/2006/relationships/tags" Target="../tags/tag375.xml"/><Relationship Id="rId34" Type="http://schemas.openxmlformats.org/officeDocument/2006/relationships/tags" Target="../tags/tag374.xml"/><Relationship Id="rId33" Type="http://schemas.openxmlformats.org/officeDocument/2006/relationships/tags" Target="../tags/tag373.xml"/><Relationship Id="rId32" Type="http://schemas.openxmlformats.org/officeDocument/2006/relationships/tags" Target="../tags/tag372.xml"/><Relationship Id="rId31" Type="http://schemas.openxmlformats.org/officeDocument/2006/relationships/tags" Target="../tags/tag371.xml"/><Relationship Id="rId30" Type="http://schemas.openxmlformats.org/officeDocument/2006/relationships/tags" Target="../tags/tag370.xml"/><Relationship Id="rId3" Type="http://schemas.openxmlformats.org/officeDocument/2006/relationships/tags" Target="../tags/tag343.xml"/><Relationship Id="rId29" Type="http://schemas.openxmlformats.org/officeDocument/2006/relationships/tags" Target="../tags/tag369.xml"/><Relationship Id="rId28" Type="http://schemas.openxmlformats.org/officeDocument/2006/relationships/tags" Target="../tags/tag368.xml"/><Relationship Id="rId27" Type="http://schemas.openxmlformats.org/officeDocument/2006/relationships/tags" Target="../tags/tag367.xml"/><Relationship Id="rId26" Type="http://schemas.openxmlformats.org/officeDocument/2006/relationships/tags" Target="../tags/tag366.xml"/><Relationship Id="rId25" Type="http://schemas.openxmlformats.org/officeDocument/2006/relationships/tags" Target="../tags/tag365.xml"/><Relationship Id="rId24" Type="http://schemas.openxmlformats.org/officeDocument/2006/relationships/tags" Target="../tags/tag364.xml"/><Relationship Id="rId23" Type="http://schemas.openxmlformats.org/officeDocument/2006/relationships/tags" Target="../tags/tag363.xml"/><Relationship Id="rId22" Type="http://schemas.openxmlformats.org/officeDocument/2006/relationships/tags" Target="../tags/tag362.xml"/><Relationship Id="rId21" Type="http://schemas.openxmlformats.org/officeDocument/2006/relationships/tags" Target="../tags/tag361.xml"/><Relationship Id="rId20" Type="http://schemas.openxmlformats.org/officeDocument/2006/relationships/tags" Target="../tags/tag360.xml"/><Relationship Id="rId2" Type="http://schemas.openxmlformats.org/officeDocument/2006/relationships/tags" Target="../tags/tag342.xml"/><Relationship Id="rId19" Type="http://schemas.openxmlformats.org/officeDocument/2006/relationships/tags" Target="../tags/tag359.xml"/><Relationship Id="rId18" Type="http://schemas.openxmlformats.org/officeDocument/2006/relationships/tags" Target="../tags/tag358.xml"/><Relationship Id="rId17" Type="http://schemas.openxmlformats.org/officeDocument/2006/relationships/tags" Target="../tags/tag357.xml"/><Relationship Id="rId16" Type="http://schemas.openxmlformats.org/officeDocument/2006/relationships/tags" Target="../tags/tag356.xml"/><Relationship Id="rId15" Type="http://schemas.openxmlformats.org/officeDocument/2006/relationships/tags" Target="../tags/tag355.xml"/><Relationship Id="rId14" Type="http://schemas.openxmlformats.org/officeDocument/2006/relationships/tags" Target="../tags/tag354.xml"/><Relationship Id="rId13" Type="http://schemas.openxmlformats.org/officeDocument/2006/relationships/tags" Target="../tags/tag353.xml"/><Relationship Id="rId12" Type="http://schemas.openxmlformats.org/officeDocument/2006/relationships/tags" Target="../tags/tag35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57.xml"/><Relationship Id="rId116" Type="http://schemas.openxmlformats.org/officeDocument/2006/relationships/tags" Target="../tags/tag456.xml"/><Relationship Id="rId115" Type="http://schemas.openxmlformats.org/officeDocument/2006/relationships/tags" Target="../tags/tag455.xml"/><Relationship Id="rId114" Type="http://schemas.openxmlformats.org/officeDocument/2006/relationships/tags" Target="../tags/tag454.xml"/><Relationship Id="rId113" Type="http://schemas.openxmlformats.org/officeDocument/2006/relationships/tags" Target="../tags/tag453.xml"/><Relationship Id="rId112" Type="http://schemas.openxmlformats.org/officeDocument/2006/relationships/tags" Target="../tags/tag452.xml"/><Relationship Id="rId111" Type="http://schemas.openxmlformats.org/officeDocument/2006/relationships/tags" Target="../tags/tag451.xml"/><Relationship Id="rId110" Type="http://schemas.openxmlformats.org/officeDocument/2006/relationships/tags" Target="../tags/tag450.xml"/><Relationship Id="rId11" Type="http://schemas.openxmlformats.org/officeDocument/2006/relationships/tags" Target="../tags/tag351.xml"/><Relationship Id="rId109" Type="http://schemas.openxmlformats.org/officeDocument/2006/relationships/tags" Target="../tags/tag449.xml"/><Relationship Id="rId108" Type="http://schemas.openxmlformats.org/officeDocument/2006/relationships/tags" Target="../tags/tag448.xml"/><Relationship Id="rId107" Type="http://schemas.openxmlformats.org/officeDocument/2006/relationships/tags" Target="../tags/tag447.xml"/><Relationship Id="rId106" Type="http://schemas.openxmlformats.org/officeDocument/2006/relationships/tags" Target="../tags/tag446.xml"/><Relationship Id="rId105" Type="http://schemas.openxmlformats.org/officeDocument/2006/relationships/tags" Target="../tags/tag445.xml"/><Relationship Id="rId104" Type="http://schemas.openxmlformats.org/officeDocument/2006/relationships/tags" Target="../tags/tag444.xml"/><Relationship Id="rId103" Type="http://schemas.openxmlformats.org/officeDocument/2006/relationships/tags" Target="../tags/tag443.xml"/><Relationship Id="rId102" Type="http://schemas.openxmlformats.org/officeDocument/2006/relationships/tags" Target="../tags/tag442.xml"/><Relationship Id="rId101" Type="http://schemas.openxmlformats.org/officeDocument/2006/relationships/tags" Target="../tags/tag441.xml"/><Relationship Id="rId100" Type="http://schemas.openxmlformats.org/officeDocument/2006/relationships/tags" Target="../tags/tag440.xml"/><Relationship Id="rId10" Type="http://schemas.openxmlformats.org/officeDocument/2006/relationships/tags" Target="../tags/tag350.xml"/><Relationship Id="rId1" Type="http://schemas.openxmlformats.org/officeDocument/2006/relationships/image" Target="../media/image10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3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3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59.xml"/><Relationship Id="rId3" Type="http://schemas.openxmlformats.org/officeDocument/2006/relationships/tags" Target="../tags/tag458.xml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60.xml"/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microsoft.com/office/2007/relationships/media" Target="../media/audio5.wav"/><Relationship Id="rId3" Type="http://schemas.openxmlformats.org/officeDocument/2006/relationships/audio" Target="../media/audio5.wav"/><Relationship Id="rId2" Type="http://schemas.openxmlformats.org/officeDocument/2006/relationships/image" Target="../media/image8.png"/><Relationship Id="rId1" Type="http://schemas.openxmlformats.org/officeDocument/2006/relationships/image" Target="../media/image7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4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4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4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6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0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408940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37945" y="3077210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2635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41345" y="2312035"/>
            <a:ext cx="5930900" cy="413258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6743" y="702310"/>
            <a:ext cx="3777553" cy="1172210"/>
            <a:chOff x="12467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7" y="1662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zhǐ shànɡ tán bīnɡ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纸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   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上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 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谈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兵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jūn shì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军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事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150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6743" y="702310"/>
            <a:ext cx="3777553" cy="1172210"/>
            <a:chOff x="12467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7" y="1661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dí （rén）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敌（人）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53820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lǐ 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lùn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理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论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2740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28560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6743" y="702310"/>
            <a:ext cx="3995834" cy="1172210"/>
            <a:chOff x="12467" y="1589"/>
            <a:chExt cx="311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7" y="1640"/>
              <a:ext cx="311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zuò zhàn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作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 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战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913" y="0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D:\生活信息\幕后制作\图片素材\1663853481168.jpg166385348116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825230" y="842010"/>
            <a:ext cx="2134235" cy="31140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61985" y="3785235"/>
            <a:ext cx="351345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dào  lǐ</a:t>
            </a:r>
            <a:endParaRPr lang="en-US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l">
              <a:buClrTx/>
              <a:buSzTx/>
              <a:buFontTx/>
              <a:defRPr/>
            </a:pPr>
            <a:r>
              <a:rPr lang="en-US" altLang="zh-CN" sz="6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   </a:t>
            </a:r>
            <a:r>
              <a:rPr lang="zh-CN" altLang="en-US" sz="6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道</a:t>
            </a:r>
            <a:r>
              <a:rPr lang="en-US" altLang="zh-CN" sz="6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altLang="en-US" sz="6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理</a:t>
            </a:r>
            <a:endParaRPr lang="zh-CN" altLang="en-US" sz="6600" b="1"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  <a:p>
            <a:pPr lvl="0" algn="ctr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n. principle, theory</a:t>
            </a:r>
            <a:endParaRPr lang="zh-CN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40213" y="0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D:\生活信息\幕后制作\图片素材\1663853645299.jpg166385364529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4611" r="2202"/>
          <a:stretch>
            <a:fillRect/>
          </a:stretch>
        </p:blipFill>
        <p:spPr>
          <a:xfrm>
            <a:off x="8849995" y="1459230"/>
            <a:ext cx="2087245" cy="20885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26730" y="3944620"/>
            <a:ext cx="3771900" cy="436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4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máo bìng</a:t>
            </a:r>
            <a:endParaRPr lang="en-US" sz="40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l"/>
            <a:r>
              <a:rPr lang="en-US" altLang="zh-CN" sz="6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   </a:t>
            </a:r>
            <a:r>
              <a:rPr lang="zh-CN" altLang="en-US" sz="6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毛</a:t>
            </a:r>
            <a:r>
              <a:rPr lang="en-US" altLang="zh-CN" sz="6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   </a:t>
            </a:r>
            <a:r>
              <a:rPr lang="zh-CN" altLang="en-US" sz="66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病</a:t>
            </a:r>
            <a:endParaRPr lang="zh-CN" altLang="en-US" sz="6600" b="1"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  <a:p>
            <a:pPr lvl="0" algn="ctr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n. shortcoming,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pPr lvl="0" algn="ctr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weakness 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pPr lvl="0" algn="ctr">
              <a:buClrTx/>
              <a:buSzTx/>
              <a:buFontTx/>
              <a:defRPr/>
            </a:pPr>
            <a:endParaRPr lang="zh-CN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纸</a:t>
              </a:r>
              <a:r>
                <a:rPr lang="en-US" altLang="zh-CN" sz="2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 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上</a:t>
              </a:r>
              <a:r>
                <a:rPr lang="en-US" altLang="zh-CN" sz="2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 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谈</a:t>
              </a:r>
              <a:r>
                <a:rPr lang="en-US" altLang="zh-CN" sz="2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兵</a:t>
              </a:r>
              <a:endParaRPr lang="zh-CN" altLang="en-US" sz="2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be an armchair strategist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zhǐ shànɡ tán bīnɡ</a:t>
            </a:r>
            <a:endParaRPr altLang="zh-CN" sz="20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666" y="4252"/>
              <a:ext cx="3072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敌（人）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enemy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dí （rén） 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军事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military affairs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jūn shì 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理论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theory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lǐ   lùn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21355" y="3628390"/>
            <a:ext cx="2594610" cy="3832225"/>
            <a:chOff x="4142" y="1909"/>
            <a:chExt cx="4086" cy="6035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142" y="4214"/>
              <a:ext cx="4086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作 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fight a battle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zuò zhàn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道理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principle, theory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dào  lǐ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780790"/>
            <a:chOff x="4717" y="1909"/>
            <a:chExt cx="3511" cy="5954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毛病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000"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n. shortcoming,</a:t>
              </a:r>
              <a:endPara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endParaRPr>
            </a:p>
            <a:p>
              <a:pPr lvl="0" algn="ctr"/>
              <a:r>
                <a:rPr lang="en-US" altLang="zh-CN" sz="2000"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 weakness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73285" y="4364355"/>
            <a:ext cx="2418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máo bìng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8132445" y="4077335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toothpaste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5239096" y="900159"/>
            <a:ext cx="1921869" cy="1676183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898713" y="2788298"/>
            <a:ext cx="2426071" cy="1921869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873656" y="4524790"/>
            <a:ext cx="2236835" cy="16101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4873656" y="779208"/>
            <a:ext cx="2243891" cy="535570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3215251" y="2098944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3192799" y="302805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3160084" y="5585378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3128010" y="3895083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7031405" y="5562926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7050008" y="3766787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7009595" y="2098944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7050008" y="297032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18646" y="5727786"/>
            <a:ext cx="204503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毛病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99331" y="4009907"/>
            <a:ext cx="204503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经验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18646" y="2365799"/>
            <a:ext cx="20450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理论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19287" y="569018"/>
            <a:ext cx="20450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道理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70348" y="5758577"/>
            <a:ext cx="20450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讲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28010" y="4172201"/>
            <a:ext cx="20450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挑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9442" y="2277916"/>
            <a:ext cx="20450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作战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63003" y="538227"/>
            <a:ext cx="13265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军事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4058"/>
            <a:chOff x="7787" y="3144"/>
            <a:chExt cx="5660" cy="1751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3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纸上谈兵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成语</a:t>
              </a:r>
              <a:endParaRPr 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</a:t>
              </a:r>
              <a:r>
                <a:rPr 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 be an armchair strategist</a:t>
              </a:r>
              <a:endParaRPr 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752205" cy="828675"/>
            <a:chOff x="518" y="3426"/>
            <a:chExt cx="13783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783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文人读武事，大都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纸上谈兵；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武将论文章，半属道听途说。</a:t>
              </a:r>
              <a:endParaRPr lang="zh-CN" altLang="en-US" sz="24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学习上光会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纸上谈兵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是不行的。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D:\生活信息\幕后制作\图片素材\1664260328090.jpg166426032809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583305" y="273685"/>
            <a:ext cx="2642235" cy="1988185"/>
          </a:xfrm>
          <a:prstGeom prst="rect">
            <a:avLst/>
          </a:prstGeom>
        </p:spPr>
      </p:pic>
      <p:pic>
        <p:nvPicPr>
          <p:cNvPr id="3" name="图片 2" descr="D:\生活信息\幕后制作\图片素材\1664260582248.jpg1664260582248"/>
          <p:cNvPicPr>
            <a:picLocks noChangeAspect="1"/>
          </p:cNvPicPr>
          <p:nvPr/>
        </p:nvPicPr>
        <p:blipFill>
          <a:blip r:embed="rId3">
            <a:alphaModFix amt="58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497955" y="5084763"/>
            <a:ext cx="2502535" cy="1841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40213" y="0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D:\生活信息\幕后制作\图片素材\1663854512453.jpg166385451245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1706" t="1117"/>
          <a:stretch>
            <a:fillRect/>
          </a:stretch>
        </p:blipFill>
        <p:spPr>
          <a:xfrm>
            <a:off x="8505190" y="1986915"/>
            <a:ext cx="2633980" cy="23615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56258" y="4348480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chí zǎo</a:t>
            </a:r>
            <a:endParaRPr lang="en-US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迟早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913" y="0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D:\生活信息\幕后制作\图片素材\1663854621843.jpg166385462184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797800" y="1830705"/>
            <a:ext cx="2922270" cy="2557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jūn duì</a:t>
            </a:r>
            <a:endParaRPr lang="en-US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军队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D:\生活信息\幕后制作\图片素材\1663854717871.jpg166385471787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289925" y="1870075"/>
            <a:ext cx="2360930" cy="2557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pài</a:t>
            </a:r>
            <a:endParaRPr lang="en-US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派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D:\生活信息\幕后制作\图片素材\1663854835419.jpg16638548354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795" b="1167"/>
          <a:stretch>
            <a:fillRect/>
          </a:stretch>
        </p:blipFill>
        <p:spPr>
          <a:xfrm>
            <a:off x="8001000" y="1890395"/>
            <a:ext cx="2938780" cy="25069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28268" y="4541520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ruò</a:t>
            </a:r>
            <a:endParaRPr lang="en-US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弱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D:\生活信息\幕后制作\图片素材\1663854907117.jpg16638549071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DBDAAB">
                  <a:alpha val="100000"/>
                </a:srgbClr>
              </a:clrFrom>
              <a:clrTo>
                <a:srgbClr val="DBDAAB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209280" y="2280920"/>
            <a:ext cx="2611755" cy="18453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xíng shì</a:t>
            </a:r>
            <a:endParaRPr lang="en-US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形势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D:\生活信息\幕后制作\图片素材\1663855251695.jpg16638552516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619365" y="485775"/>
            <a:ext cx="2578100" cy="36087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00290" y="4323080"/>
            <a:ext cx="417004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mìng lìng</a:t>
            </a:r>
            <a:endParaRPr lang="en-US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命</a:t>
            </a:r>
            <a:r>
              <a:rPr lang="en-US" alt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 </a:t>
            </a:r>
            <a:r>
              <a:rPr 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令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D:\生活信息\幕后制作\图片素材\1663855350586.jpg166385535058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4562" t="1068" r="5383" b="472"/>
          <a:stretch>
            <a:fillRect/>
          </a:stretch>
        </p:blipFill>
        <p:spPr>
          <a:xfrm>
            <a:off x="8235315" y="1897380"/>
            <a:ext cx="2369185" cy="2517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shǒu</a:t>
            </a:r>
            <a:endParaRPr lang="en-US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守</a:t>
            </a:r>
            <a:endParaRPr lang="zh-CN" altLang="en-US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迟早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adv. sooner or later</a:t>
              </a: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chí zǎo</a:t>
            </a:r>
            <a:endParaRPr lang="en-US" altLang="zh-CN" sz="36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pPr algn="ctr" eaLnBrk="1"/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15" y="3957"/>
              <a:ext cx="332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派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V. to send, to assign, to appoint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26120" y="875030"/>
            <a:ext cx="233743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pài</a:t>
            </a:r>
            <a:endParaRPr lang="en-US" altLang="zh-CN" sz="36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pPr algn="ctr" eaLnBrk="1"/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军队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>
                  <a:latin typeface="华文细黑" panose="02010600040101010101" pitchFamily="2" charset="-122"/>
                  <a:ea typeface="华文细黑" panose="02010600040101010101" pitchFamily="2" charset="-122"/>
                  <a:cs typeface="Comic Sans MS" panose="030F0702030302020204" pitchFamily="66" charset="0"/>
                  <a:sym typeface="+mn-ea"/>
                </a:rPr>
                <a:t>n. army</a:t>
              </a:r>
              <a:endParaRPr lang="zh-CN" sz="2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48250" y="874395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jūn   duì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weak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ruò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780790"/>
            <a:chOff x="4717" y="1909"/>
            <a:chExt cx="3511" cy="5954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形势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situation, state of affairs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615055" y="437769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xíng shì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命令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v./n. to command; order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mìng lìng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780790"/>
            <a:chOff x="4717" y="1909"/>
            <a:chExt cx="3511" cy="5954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guard, to defend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shǒu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8132445" y="4077335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toothpaste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5239096" y="900159"/>
            <a:ext cx="1921869" cy="1676183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898713" y="2788298"/>
            <a:ext cx="2426071" cy="1921869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873656" y="4524790"/>
            <a:ext cx="2236835" cy="16101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4873656" y="779208"/>
            <a:ext cx="2243891" cy="535570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3215251" y="2098944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3192799" y="302805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3160084" y="5585378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3128010" y="3895083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7031405" y="5562926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7050008" y="3766787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7009595" y="2098944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7050008" y="297032"/>
            <a:ext cx="2045674" cy="101417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18646" y="5727786"/>
            <a:ext cx="204503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命令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99331" y="4009907"/>
            <a:ext cx="204503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不好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18646" y="2365799"/>
            <a:ext cx="20450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任务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19287" y="569018"/>
            <a:ext cx="20450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阵地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70348" y="5758577"/>
            <a:ext cx="20450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守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28010" y="4172201"/>
            <a:ext cx="20450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下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9442" y="2277916"/>
            <a:ext cx="20450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形势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63003" y="538227"/>
            <a:ext cx="13265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派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过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趋向动词—常用格式“动词+得/不+过</a:t>
              </a:r>
              <a:endParaRPr 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别人谈论起军事来，没有人说得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过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</a:t>
              </a:r>
              <a:endParaRPr lang="en-US" altLang="zh-CN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4272280"/>
            <a:ext cx="8538845" cy="772582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年轻人记忆力好，这一点我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比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过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你们。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0605" y="173355"/>
            <a:ext cx="2705735" cy="1950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9950" y="5179060"/>
            <a:ext cx="1821180" cy="15697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3701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14732" y="635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纸上谈兵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12710" y="2235835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辨析“胜利”和“成功”的异同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183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“过、迟早、再三”的意义和用法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59125" y="2698115"/>
            <a:ext cx="7840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“轻视、善于、糊涂、宝贵、独立、主动、形势、毛病”等词语的搭配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4207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熟悉并掌握“理论、道理、派、弱、命令、绝对、挑战、上当、资格、方案、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58946" y="4052261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理解本课10个非大纲词语的意义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50235" y="4868545"/>
            <a:ext cx="8864600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讲述了战国时期著名的长平之战，介绍了成语“纸上谈兵”，说明了“理论联系实际”的重要性。要求学生阅读理解课文，掌握文章大意，并运用所学词语、语言点介绍赵括空谈理论，不懂得随机应变，最终招致兵败身亡的故事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068320" y="6207760"/>
            <a:ext cx="64198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）讨论理论与实际相结合的问题，并完成命题写作。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66014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讽刺、灵活”等本课其他重点五级大纲词”语的意义和用法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58946" y="4460566"/>
            <a:ext cx="6583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了解并掌握“扩展”板块7个“军事”类词语的意义和用法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3380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过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趋向动词—常用格式“动词+得/不+过</a:t>
              </a:r>
              <a:endParaRPr 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436880" y="3260725"/>
            <a:ext cx="835152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base">
              <a:buClrTx/>
              <a:buSzTx/>
              <a:buFontTx/>
            </a:pPr>
            <a:r>
              <a:rPr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我们的原材料贵，人工费用高，产品在价格上肯定竞争不</a:t>
            </a:r>
            <a:r>
              <a:rPr sz="3200" b="1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过</a:t>
            </a:r>
            <a:r>
              <a:rPr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他们。</a:t>
            </a:r>
            <a:endParaRPr sz="32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474828" y="2948305"/>
            <a:ext cx="8230387" cy="1813560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603"/>
              <a:ext cx="13382" cy="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4245" y="501015"/>
            <a:ext cx="2501265" cy="23120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3380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066681"/>
            <a:chOff x="7787" y="3144"/>
            <a:chExt cx="5660" cy="229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迟早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副词，后边常跟动词，表示某种动作或事情早晚会发生。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如果让他当了大将，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迟早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会害了赵国。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36855" y="3714115"/>
            <a:ext cx="8538845" cy="1394460"/>
            <a:chOff x="259" y="3426"/>
            <a:chExt cx="13705" cy="1756"/>
          </a:xfrm>
        </p:grpSpPr>
        <p:sp>
          <p:nvSpPr>
            <p:cNvPr id="81" name="圆角矩形 80"/>
            <p:cNvSpPr/>
            <p:nvPr/>
          </p:nvSpPr>
          <p:spPr>
            <a:xfrm>
              <a:off x="259" y="3426"/>
              <a:ext cx="13676" cy="1756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407" y="3628"/>
              <a:ext cx="13557" cy="1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“随着网络技术的发展,这些问题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迟早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都会得到解决。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D:\生活信息\幕后制作\图片素材\1664067122512.jpg1664067122512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5335" t="2448"/>
          <a:stretch>
            <a:fillRect/>
          </a:stretch>
        </p:blipFill>
        <p:spPr>
          <a:xfrm>
            <a:off x="7139940" y="4479290"/>
            <a:ext cx="2636520" cy="2378710"/>
          </a:xfrm>
          <a:prstGeom prst="rect">
            <a:avLst/>
          </a:prstGeom>
        </p:spPr>
      </p:pic>
      <p:pic>
        <p:nvPicPr>
          <p:cNvPr id="6" name="图片 5" descr="D:\生活信息\幕后制作\图片素材\1664067361691.jpg1664067361691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642360" y="408305"/>
            <a:ext cx="1710690" cy="1762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3380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066681"/>
            <a:chOff x="7787" y="3144"/>
            <a:chExt cx="5660" cy="229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迟早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副词，后边常跟动词，表示某种动作或事情早晚会发生。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67030" y="3604471"/>
            <a:ext cx="8391511" cy="1076394"/>
            <a:chOff x="259" y="3376"/>
            <a:chExt cx="13676" cy="1858"/>
          </a:xfrm>
        </p:grpSpPr>
        <p:sp>
          <p:nvSpPr>
            <p:cNvPr id="81" name="圆角矩形 80"/>
            <p:cNvSpPr/>
            <p:nvPr/>
          </p:nvSpPr>
          <p:spPr>
            <a:xfrm>
              <a:off x="259" y="3426"/>
              <a:ext cx="13676" cy="1756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259" y="3376"/>
              <a:ext cx="13546" cy="1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如果不重视技术研究和产品开发，我们迟早会被别人挤出市场。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D:\生活信息\幕后制作\图片素材\1664067275456.jpg166406727545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409055" y="3992880"/>
            <a:ext cx="2774315" cy="2438400"/>
          </a:xfrm>
          <a:prstGeom prst="rect">
            <a:avLst/>
          </a:prstGeom>
        </p:spPr>
      </p:pic>
      <p:pic>
        <p:nvPicPr>
          <p:cNvPr id="6" name="图片 5" descr="D:\生活信息\幕后制作\图片素材\1664067361691.jpg1664067361691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596640" y="627380"/>
            <a:ext cx="1710690" cy="1762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685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5735" y="1478280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5735" y="148082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5735" y="148082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014730" y="1633220"/>
            <a:ext cx="1024382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敌强我弱的情况下，我们当然不比过他们队啊！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8275" y="2566670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68275" y="256921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8275" y="2569210"/>
            <a:ext cx="852170" cy="889000"/>
            <a:chOff x="584" y="3246"/>
            <a:chExt cx="1342" cy="1400"/>
          </a:xfrm>
        </p:grpSpPr>
        <p:sp>
          <p:nvSpPr>
            <p:cNvPr id="17" name="椭圆 1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8" name="图片 17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9" name="文本框 7"/>
          <p:cNvSpPr txBox="1"/>
          <p:nvPr/>
        </p:nvSpPr>
        <p:spPr>
          <a:xfrm>
            <a:off x="1015365" y="2677795"/>
            <a:ext cx="1024318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敌强我弱的情况下，我们当然比不过他们队啊！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165735" y="402971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165735" y="4032250"/>
            <a:ext cx="1177163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65735" y="4032250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1020445" y="4154805"/>
            <a:ext cx="934212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你的汉语比我的好，我说不过你。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68275" y="510032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68275" y="5102860"/>
            <a:ext cx="1177163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68275" y="510286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020445" y="5103495"/>
            <a:ext cx="864108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你的汉语比我的好，我说过不你。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894948 -0.0007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89276 -0.00175926 " pathEditMode="relative" rAng="0" ptsTypes="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166 -0.00157407 L 0.892552 -0.000185184 " pathEditMode="relative" rAng="0" ptsTypes="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" y="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893385 0.00138889 " pathEditMode="relative" rAng="0" ptsTypes="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95" grpId="0" bldLvl="0" animBg="1"/>
      <p:bldP spid="2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685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5735" y="1478280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5735" y="148082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5735" y="148082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020445" y="1605280"/>
            <a:ext cx="1024382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这个问题不解决，迟早要有大麻烦的。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8275" y="2566670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68275" y="256921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8275" y="2569210"/>
            <a:ext cx="852170" cy="889000"/>
            <a:chOff x="584" y="3246"/>
            <a:chExt cx="1342" cy="1400"/>
          </a:xfrm>
        </p:grpSpPr>
        <p:sp>
          <p:nvSpPr>
            <p:cNvPr id="17" name="椭圆 1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8" name="图片 17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9" name="文本框 7"/>
          <p:cNvSpPr txBox="1"/>
          <p:nvPr/>
        </p:nvSpPr>
        <p:spPr>
          <a:xfrm>
            <a:off x="1015365" y="2677795"/>
            <a:ext cx="1024318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这个问题不解决，要有大麻烦的迟早。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894948 -0.0007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8229 -0.00648148 L 0.893645 -0.00324074 " pathEditMode="relative" rAng="0" ptsTypes="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" y="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925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完成句子或对话。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81534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1.李阳受过专业训练，________________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。（动词+不+过）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8455660" cy="9772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2. 老张尽管是五十多岁的人了，可干起活儿来，___________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______________________。（动词+得+过）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486910"/>
            <a:ext cx="8456295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3. 王教练可严格了，你这种不认真的态度，__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_。（迟早）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4. A: 你说刘方为什么就不能原谅我呢？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B: 你别难过，_____________________。（迟早）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D:\生活信息\幕后制作\图片素材\1663807297813.jpg166380729781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4815" y="2687003"/>
            <a:ext cx="2810510" cy="1483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D:\生活信息\幕后制作\图片素材\1663807718706.jpg166380771870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1345" y="481365"/>
            <a:ext cx="1337310" cy="10172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D:\生活信息\幕后制作\图片素材\1663807384782.jpg166380738478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4838" y="5197878"/>
            <a:ext cx="1330325" cy="9442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38577\Desktop\3.pn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1378" y="7328837"/>
            <a:ext cx="817245" cy="8223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zhèn dì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阵地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position, front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235" y="9282"/>
              <a:ext cx="4776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士兵们坚守阵地。</a:t>
              </a:r>
              <a:endParaRPr lang="zh-CN" altLang="en-US" sz="28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生活信息\幕后制作\图片素材\1663807384782.jpg166380738478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2435" y="2431415"/>
            <a:ext cx="2816860" cy="19989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生活信息\幕后制作\图片素材\1663807434471.jpg166380743447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3763" y="5201052"/>
            <a:ext cx="854075" cy="9378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生活信息\幕后制作\图片素材\1663807297813.jpg166380729781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671865"/>
            <a:ext cx="1205865" cy="6362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7.jpeg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5315" y="-1440000"/>
            <a:ext cx="130937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4.pn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312645"/>
            <a:ext cx="144000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jué duì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绝对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adj./adv. absolute; absolutely,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definitely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7" y="9282"/>
              <a:ext cx="8142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父母是那个绝对相信我们的人。</a:t>
              </a:r>
              <a:endParaRPr lang="zh-CN" altLang="en-US" sz="28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生活信息\幕后制作\图片素材\1663807434471.jpg166380743447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0595" y="2384425"/>
            <a:ext cx="1886585" cy="20707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生活信息\幕后制作\图片素材\1663807537688.jpg166380753768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3085" y="5189305"/>
            <a:ext cx="143383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生活信息\幕后制作\图片素材\1663807384782.jpg166380738478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5336" y="638845"/>
            <a:ext cx="989330" cy="7023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1.jpe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426730"/>
            <a:ext cx="107188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5.jpeg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7725" y="7299627"/>
            <a:ext cx="844550" cy="880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zhǔ dòng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主动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on one ’s own initiative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她计划这学期做一个主动学习的好孩子。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生活信息\幕后制作\图片素材\1663807537688.jpg1663807537688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04900" y="2446227"/>
            <a:ext cx="2868930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生活信息\幕后制作\图片素材\1663807634197.jpg166380763419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75021" y="5403935"/>
            <a:ext cx="949960" cy="5321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生活信息\幕后制作\图片素材\1663807434471.jpg166380743447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8513" y="472475"/>
            <a:ext cx="942975" cy="10350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2.jpe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59133" y="-1360693"/>
            <a:ext cx="1181735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6.pn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249780"/>
            <a:ext cx="785495" cy="9804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tiǎo zhàn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挑战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v./n. to challenge, to battle;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challenge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他很勇敢，善于挑战各种有难度的运动。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15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生活信息\幕后制作\图片素材\1663807634197.jpg1663807634197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65795" y="2733040"/>
            <a:ext cx="2452370" cy="13735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生活信息\幕后制作\图片素材\1663807718706.jpg166380771870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43292"/>
            <a:ext cx="883920" cy="672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生活信息\幕后制作\图片素材\1663807537688.jpg1663807537688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32450" y="497875"/>
            <a:ext cx="143383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3.pn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2165" y="-1360555"/>
            <a:ext cx="914400" cy="9201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200000"/>
            <a:ext cx="109918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mà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骂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curse, to call names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骂人并不是一个好习惯。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生活信息\幕后制作\图片素材\1663807718706.jpg166380771870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1790" y="2317115"/>
            <a:ext cx="2898775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生活信息\幕后制作\图片素材\1663807297813.jpg166380729781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650" y="5331545"/>
            <a:ext cx="1282700" cy="6769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生活信息\幕后制作\图片素材\1663807634197.jpg1663807634197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5020" y="723935"/>
            <a:ext cx="949960" cy="5321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4.png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327355"/>
            <a:ext cx="144000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2.jpe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78488" y="7213585"/>
            <a:ext cx="1343025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dǎn xiǎo guǐ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胆小鬼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coward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她很怕黑，有人说她是胆小鬼。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阵地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position, front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zhèn dì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83905" y="16129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70" y="3948"/>
              <a:ext cx="3368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绝对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adj./adv. absolute; absolutely,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definitely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97545" y="735965"/>
            <a:ext cx="2366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jué duì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主动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on one ’s own initiative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59690" y="4293235"/>
            <a:ext cx="26612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zhǔ dòng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7115" y="3628390"/>
            <a:ext cx="2228850" cy="3839210"/>
            <a:chOff x="4718" y="1909"/>
            <a:chExt cx="3510" cy="6046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32" y="3740"/>
              <a:ext cx="3496" cy="4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挑战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v./n. to challenge, to battle;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challenge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25520" y="4145915"/>
            <a:ext cx="22904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tiǎo zhàn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94145" y="3611245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curse, to call names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mà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865" y="3646170"/>
            <a:ext cx="2337435" cy="3438525"/>
            <a:chOff x="4718" y="1909"/>
            <a:chExt cx="3681" cy="5415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8" y="4078"/>
              <a:ext cx="3681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胆小鬼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coward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92005" y="4293235"/>
            <a:ext cx="24999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dǎn xiǎo guǐ</a:t>
            </a:r>
            <a:endParaRPr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9" name="图片 38" descr="16638074344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240" y="734060"/>
            <a:ext cx="1789430" cy="19640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37" grpId="0"/>
      <p:bldP spid="21" grpId="0"/>
      <p:bldP spid="30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503045" y="1648460"/>
            <a:ext cx="892429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都是动词，都表示达到预想的目的。</a:t>
            </a:r>
            <a:endParaRPr sz="2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R="0" algn="l" defTabSz="914400">
              <a:buClrTx/>
              <a:buSzTx/>
              <a:buFontTx/>
              <a:buNone/>
              <a:defRPr/>
            </a:pPr>
            <a:r>
              <a:rPr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如：北京</a:t>
            </a:r>
            <a:r>
              <a:rPr sz="2000" b="1" dirty="0">
                <a:ln w="22225">
                  <a:noFill/>
                  <a:prstDash val="solid"/>
                </a:ln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胜利</a:t>
            </a:r>
            <a:r>
              <a:rPr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sz="2000" b="1" dirty="0">
                <a:ln w="22225">
                  <a:noFill/>
                  <a:prstDash val="solid"/>
                </a:ln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成功</a:t>
            </a:r>
            <a:r>
              <a:rPr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地举办了2008年夏季奥运会。</a:t>
            </a:r>
            <a:endParaRPr sz="2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4541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胜利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和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成功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 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35965"/>
            <a:ext cx="2955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votory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82270" y="278447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/>
              </a:tblGrid>
              <a:tr h="723265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3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胜利</a:t>
                      </a:r>
                      <a:endParaRPr lang="zh-CN" sz="3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BF9F60"/>
                    </a:solidFill>
                  </a:tcPr>
                </a:tc>
              </a:tr>
              <a:tr h="956310">
                <a:tc>
                  <a:txBody>
                    <a:bodyPr/>
                    <a:lstStyle/>
                    <a:p>
                      <a:pPr algn="ctr" defTabSz="914400"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zh-CN" altLang="en-US" sz="2400" b="1" dirty="0"/>
                        <a:t>1、表示工作等达到预想的目的时，一般做状语。</a:t>
                      </a:r>
                      <a:endParaRPr lang="zh-CN" altLang="en-US" sz="2400" b="1" dirty="0"/>
                    </a:p>
                    <a:p>
                      <a:pPr algn="ctr" defTabSz="914400"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zh-CN" altLang="en-US" sz="2400" b="1" dirty="0"/>
                        <a:t>如：经过一年多的努力，我们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</a:rPr>
                        <a:t>胜利</a:t>
                      </a:r>
                      <a:r>
                        <a:rPr lang="zh-CN" altLang="en-US" sz="2400" b="1" dirty="0"/>
                        <a:t>地完成了调查工作。</a:t>
                      </a:r>
                      <a:endParaRPr lang="zh-CN" altLang="en-US" sz="2400" b="1" dirty="0"/>
                    </a:p>
                  </a:txBody>
                  <a:tcPr marL="50800" marR="50800" marT="50800" marB="50800" anchor="ctr" horzOverflow="overflow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2、还有在战争或比赛中打败对方的意思。</a:t>
                      </a:r>
                      <a:endParaRPr lang="zh-CN" altLang="en-US" sz="24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ctr" defTabSz="914400"/>
                      <a:r>
                        <a:rPr lang="zh-CN" altLang="en-US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如：谁坚持到最后，谁就是这场比赛的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胜利</a:t>
                      </a:r>
                      <a:r>
                        <a:rPr lang="zh-CN" altLang="en-US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者。</a:t>
                      </a:r>
                      <a:endParaRPr lang="zh-CN" altLang="en-US" sz="24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 defTabSz="914400"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zh-CN" altLang="en-US" b="1" dirty="0"/>
                        <a:t>3、没有让人满意的意思，不能做补语。</a:t>
                      </a:r>
                      <a:endParaRPr lang="zh-CN" altLang="en-US" b="1" dirty="0"/>
                    </a:p>
                  </a:txBody>
                  <a:tcPr marL="50800" marR="50800" marT="50800" marB="50800" anchor="ctr" horzOverflow="overflow">
                    <a:solidFill>
                      <a:srgbClr val="D3EAF6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503045" y="1718310"/>
            <a:ext cx="892429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都是动词，都表示达到预想的目的。如：北京胜利/成功地举办了2008年夏季奥运会。</a:t>
            </a:r>
            <a:endParaRPr sz="2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4541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胜利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和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成功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 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35965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</a:t>
            </a:r>
            <a:endParaRPr kumimoji="0" lang="en-US" altLang="zh-CN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/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6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成功</a:t>
                      </a:r>
                      <a:endParaRPr lang="zh-CN" altLang="en-US" sz="36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</a:tr>
              <a:tr h="95631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None/>
                      </a:pPr>
                      <a:r>
                        <a:rPr lang="zh-CN" altLang="en-US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1、不仅用于工作、事业方面，还可用于 其他方面。可以做状语，也可以做谓语。如：经过艰苦的努力，实验终于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成功</a:t>
                      </a:r>
                      <a:r>
                        <a:rPr lang="zh-CN" altLang="en-US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了。</a:t>
                      </a:r>
                      <a:endParaRPr lang="zh-CN" altLang="en-US" sz="24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2、没有打败对方的意思。</a:t>
                      </a:r>
                      <a:endParaRPr lang="zh-CN" altLang="en-US" sz="24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3、是形容词，有让人满意的意思。可做补语。</a:t>
                      </a:r>
                      <a:endParaRPr lang="zh-CN" altLang="en-US" sz="24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如：这部电视剧拍得很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成功</a:t>
                      </a:r>
                      <a:r>
                        <a:rPr lang="zh-CN" altLang="en-US" sz="24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，在全国播出后，受到观众的喜爱。</a:t>
                      </a:r>
                      <a:endParaRPr lang="zh-CN" altLang="en-US" sz="24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406400" y="173418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这项实验如果研究_____，将给成千上万的病人带来希望。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845560" y="2745105"/>
            <a:ext cx="15881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成功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得民心者才会赢得这场战争的______。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6277610" y="4644390"/>
            <a:ext cx="12299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胜利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胜利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成功</a:t>
              </a:r>
              <a:endParaRPr 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406400" y="173418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她______地说服了丈夫放弃了搬家的打算。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1240790" y="2719705"/>
            <a:ext cx="12731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成功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座谈会开得很_____，大家交换了意见，增进了理解。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3108325" y="4624070"/>
            <a:ext cx="16167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成功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胜利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成功</a:t>
              </a:r>
              <a:endParaRPr 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用“迟早”完成下列句子或对话。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589530"/>
            <a:ext cx="90665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王教练可严格了，你这种不认真的态度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4980" y="3260725"/>
            <a:ext cx="8973820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:你说刘方为什么就不能原谅我呢?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B:你别难过，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_______。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(迟早)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835279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A:怎么，签证被拒签的事你还没告诉她吗？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(迟早)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74625" y="-41560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539"/>
                <a:ext cx="18916" cy="2888"/>
                <a:chOff x="3051" y="4539"/>
                <a:chExt cx="18916" cy="288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379"/>
                  <a:ext cx="15063" cy="1048"/>
                  <a:chOff x="8865" y="6379"/>
                  <a:chExt cx="15063" cy="104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732" y="6379"/>
                    <a:ext cx="91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Being an ArmchairStrategist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53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15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《纸上谈兵》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D:\生活信息\幕后制作\图片素材\1664210233334.jpg166421023333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7505" y="2154555"/>
            <a:ext cx="3836035" cy="248856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敌强我弱的时候怎么才能赢得胜利呢？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09955" y="5694045"/>
            <a:ext cx="1101407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理论与实际相结合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，懂得随机应变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079336" cy="2916646"/>
            <a:chOff x="1893" y="4058"/>
            <a:chExt cx="1587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873" cy="4593"/>
              <a:chOff x="-96" y="3669"/>
              <a:chExt cx="19739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367" y="3912"/>
                <a:ext cx="19276" cy="3515"/>
                <a:chOff x="3514" y="3912"/>
                <a:chExt cx="19276" cy="351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999" y="6525"/>
                    <a:ext cx="8930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Being an ArmchairStrategist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514" y="3912"/>
                  <a:ext cx="1927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15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《纸上谈兵》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zǔ zhǐ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阻止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zuzhi V. to stop, to prevent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shàng dàng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上当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be taken in, to be deceived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60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diào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调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transfer. to shift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递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sàn bù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散布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spread, to disseminate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yáo yán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谣言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rumor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zài sān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再三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adv. again and again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rèn mìng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任命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appoint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调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transfer, to shift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diào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谣言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rumor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yáo yán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散布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spread, to disseminate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sàn bù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上当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be taken in, to be deceived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3970" y="4240530"/>
            <a:ext cx="283146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shàng dàng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4088765"/>
            <a:chOff x="4717" y="1909"/>
            <a:chExt cx="3511" cy="6439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4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再三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again and again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shā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阻止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stop, to prevent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zǔ zhǐ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473450"/>
            <a:chOff x="4717" y="1909"/>
            <a:chExt cx="3511" cy="547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任命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appoint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rèn mìng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9242"/>
            <a:chOff x="7787" y="3144"/>
            <a:chExt cx="5660" cy="195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再三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副词，意思是“一次又一次”</a:t>
              </a:r>
              <a:endParaRPr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44725"/>
            <a:ext cx="8538845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赵括的母亲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再三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阻止赵王任命儿子为大将。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9215" y="3920490"/>
            <a:ext cx="9563100" cy="1568450"/>
            <a:chOff x="109" y="2287"/>
            <a:chExt cx="15060" cy="2470"/>
          </a:xfrm>
        </p:grpSpPr>
        <p:sp>
          <p:nvSpPr>
            <p:cNvPr id="81" name="圆角矩形 80"/>
            <p:cNvSpPr/>
            <p:nvPr/>
          </p:nvSpPr>
          <p:spPr>
            <a:xfrm>
              <a:off x="261" y="2501"/>
              <a:ext cx="14908" cy="223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109" y="2287"/>
              <a:ext cx="14715" cy="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我最近这段时间特别忙，实在没时间参加小王的活动，可他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再三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邀请，出于礼貌，我只好答应了。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6" name="图片 5" descr="D:\生活信息\幕后制作\图片素材\1663808223377.jpg166380822337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1965" y="-196850"/>
            <a:ext cx="2085975" cy="2153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80" y="82550"/>
            <a:ext cx="1461135" cy="21710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5557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691821"/>
            <a:chOff x="778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再三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副词，意思是“一次又一次”</a:t>
              </a:r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11480" y="2743835"/>
            <a:ext cx="8538845" cy="1217295"/>
            <a:chOff x="518" y="2814"/>
            <a:chExt cx="13447" cy="1917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9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9" y="2963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朋友请他做公司的总经理，他考虑</a:t>
              </a:r>
              <a:r>
                <a:rPr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再三</a:t>
              </a:r>
              <a:r>
                <a:rPr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，最后还是客气地拒绝了</a:t>
              </a:r>
              <a:endParaRPr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15" y="4024630"/>
            <a:ext cx="1678305" cy="2494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1F1EF">
                  <a:alpha val="100000"/>
                </a:srgbClr>
              </a:clrFrom>
              <a:clrTo>
                <a:srgbClr val="F1F1E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9790" y="833755"/>
            <a:ext cx="2179955" cy="1866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055043" y="739140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455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qīng shì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轻视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look down upon, to belittle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gōng yuán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公元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be taken in, to be deceived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14733" y="6305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60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dú lì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独立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V.to be on one’s own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递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sàn bù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资格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spread, to disseminate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hú tu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糊涂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muddleheaded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máng mù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盲目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adj. blind, ignorant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337628" y="728206"/>
            <a:ext cx="4739640" cy="5817235"/>
            <a:chOff x="2106" y="1159"/>
            <a:chExt cx="7464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41" y="3111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fāng àn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方案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n. plan, scheme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独立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be on one’s own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49095" y="901700"/>
            <a:ext cx="215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dú lì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糊涂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muddleheaded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hú tu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资格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qualification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zī gé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Christian era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gōng yuán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473450"/>
            <a:chOff x="4717" y="1909"/>
            <a:chExt cx="3511" cy="547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盲目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blind, ignorant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3876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máng mù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轻视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look down upon, to belittle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qīng shì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方案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plan, scheme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fāng 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8105140" y="4062730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toothpaste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90691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128231" y="277598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103427" y="4494943"/>
            <a:ext cx="2214245" cy="15938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310342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37541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239385" y="5522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57800" y="3744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17795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57800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25745" y="568579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资格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07635" y="398526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命令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25745" y="23577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毛病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26380" y="57912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战争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阻止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5410" y="41459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具备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63370" y="2383790"/>
            <a:ext cx="1537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下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5000" y="5486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克服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DFFFF">
                  <a:alpha val="100000"/>
                </a:srgbClr>
              </a:clrFrom>
              <a:clrTo>
                <a:srgbClr val="FD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2460" y="2383790"/>
            <a:ext cx="3060700" cy="274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99945" y="372745"/>
            <a:ext cx="8309338" cy="706755"/>
            <a:chOff x="4428" y="448"/>
            <a:chExt cx="3248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8" y="448"/>
              <a:ext cx="324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宝贵</a:t>
              </a:r>
              <a:r>
                <a:rPr 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阻止</a:t>
              </a:r>
              <a:r>
                <a:rPr 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善于</a:t>
              </a:r>
              <a:r>
                <a:rPr 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独立</a:t>
              </a:r>
              <a:r>
                <a:rPr 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挑战</a:t>
              </a:r>
              <a:r>
                <a:rPr 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糊涂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753870"/>
            <a:chOff x="-443" y="1654"/>
            <a:chExt cx="19576" cy="2762"/>
          </a:xfrm>
        </p:grpSpPr>
        <p:sp>
          <p:nvSpPr>
            <p:cNvPr id="2" name="矩形 1"/>
            <p:cNvSpPr/>
            <p:nvPr/>
          </p:nvSpPr>
          <p:spPr>
            <a:xfrm>
              <a:off x="1620" y="2591"/>
              <a:ext cx="17513" cy="18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我见朋友的小孩怎么也打不开房门，就想帮他，却被朋友</a:t>
              </a:r>
              <a:r>
                <a:rPr lang="en-US" altLang="zh-CN" sz="3600" b="1" u="sng">
                  <a:solidFill>
                    <a:schemeClr val="accent6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 </a:t>
              </a:r>
              <a:r>
                <a:rPr lang="en-US" altLang="zh-CN" sz="3600" b="1" u="sng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     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任何经验都是</a:t>
              </a:r>
              <a:r>
                <a:rPr lang="en-US" altLang="zh-CN" sz="3600" b="1" u="sng">
                  <a:solidFill>
                    <a:schemeClr val="accent6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3600" b="1" u="sng">
                  <a:solidFill>
                    <a:schemeClr val="accent6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3600" b="1" u="sng">
                  <a:solidFill>
                    <a:schemeClr val="accent6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   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的，但并不是任何时候都是有效的。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社会上的成功人士，有不少都____记住别人的名 字。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406775" y="3846195"/>
            <a:ext cx="15494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宝贵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 flipH="1">
            <a:off x="6633210" y="5430520"/>
            <a:ext cx="165925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善于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02460" y="2333625"/>
            <a:ext cx="15049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阻止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99945" y="372745"/>
            <a:ext cx="799211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宝贵</a:t>
              </a:r>
              <a:r>
                <a:rPr 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阻止</a:t>
              </a:r>
              <a:r>
                <a:rPr 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善于</a:t>
              </a:r>
              <a:r>
                <a:rPr 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独立</a:t>
              </a:r>
              <a:r>
                <a:rPr 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挑战</a:t>
              </a:r>
              <a:r>
                <a:rPr 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糊涂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931" y="1278255"/>
            <a:ext cx="12420646" cy="1626815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请你这脑子可真</a:t>
              </a:r>
              <a:r>
                <a:rPr lang="en-US" altLang="zh-CN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        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，银行卡的密码怎么能忘了呢?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406400" y="2860022"/>
            <a:ext cx="12477115" cy="1987836"/>
            <a:chOff x="-532" y="1503"/>
            <a:chExt cx="19665" cy="3133"/>
          </a:xfrm>
        </p:grpSpPr>
        <p:sp>
          <p:nvSpPr>
            <p:cNvPr id="8" name="矩形 7"/>
            <p:cNvSpPr/>
            <p:nvPr/>
          </p:nvSpPr>
          <p:spPr>
            <a:xfrm>
              <a:off x="1460" y="2593"/>
              <a:ext cx="17673" cy="204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just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跳伞运动以自身的惊险和</a:t>
              </a:r>
              <a:r>
                <a:rPr lang="en-US" altLang="zh-CN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      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性， 被世人称为“勇 敢者的运动”。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532" y="1503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3403"/>
            <a:ext cx="12477115" cy="1627450"/>
            <a:chOff x="-443" y="1654"/>
            <a:chExt cx="19665" cy="2565"/>
          </a:xfrm>
        </p:grpSpPr>
        <p:sp>
          <p:nvSpPr>
            <p:cNvPr id="18" name="矩形 17"/>
            <p:cNvSpPr/>
            <p:nvPr/>
          </p:nvSpPr>
          <p:spPr>
            <a:xfrm>
              <a:off x="1549" y="2369"/>
              <a:ext cx="17673" cy="185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家长应尽量创造一个能让孩子</a:t>
              </a:r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36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     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生活和学 习的环境。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802654" y="3551609"/>
            <a:ext cx="1525932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挑战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08775" y="5494020"/>
            <a:ext cx="155765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独立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07563" y="2096739"/>
            <a:ext cx="1666788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糊</a:t>
            </a:r>
            <a:r>
              <a:rPr lang="en-US" altLang="zh-CN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 </a:t>
            </a:r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涂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轻易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轻视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625725" y="115697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2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</a:t>
            </a:r>
            <a:r>
              <a:rPr lang="en-US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</a:t>
            </a:r>
            <a:r>
              <a:rPr lang="zh-CN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知识的后果就是被人笑话缺乏常识。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839720" y="1340485"/>
            <a:ext cx="1400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轻视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323" y="183642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511689" y="740410"/>
            <a:ext cx="7491559" cy="650240"/>
            <a:chOff x="3424" y="3426"/>
            <a:chExt cx="10551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701" y="3518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说出第十四课中有关建筑的词语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945515" cy="852170"/>
            <a:chOff x="584" y="3246"/>
            <a:chExt cx="1489" cy="1342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" y="3250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5340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屋子、卧室、阳台、台阶、墙、玻璃、宿舍、公寓、单元、隔壁、大厦、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3" name="图片 2" descr="16637650969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510" y="2202180"/>
            <a:ext cx="3382010" cy="22466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886887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善良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善于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679065" y="1268095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他很</a:t>
            </a:r>
            <a:r>
              <a:rPr lang="en-US" altLang="zh-CN" sz="32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</a:t>
            </a:r>
            <a:r>
              <a:rPr lang="zh-CN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学习别人的优点。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915535" y="1337310"/>
            <a:ext cx="1560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善于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糊涂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明白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zh-CN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如果赶上个</a:t>
            </a:r>
            <a:r>
              <a:rPr lang="en-US" altLang="zh-CN" sz="32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</a:t>
            </a:r>
            <a:r>
              <a:rPr lang="zh-CN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的领导， 你的工作就比较辛苦了。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201795" y="1069975"/>
            <a:ext cx="1623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糊涂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孤独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3973840" y="3495149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独立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88646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这种手术李医生每月至少</a:t>
            </a:r>
            <a:r>
              <a:rPr lang="en-US" altLang="zh-CN" sz="32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完成 30例以上。</a:t>
            </a:r>
            <a:endParaRPr lang="zh-CN" altLang="zh-CN" sz="3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710045" y="1312545"/>
            <a:ext cx="1520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独立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用“再三”完成下列句子或对话。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918083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       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，他只好答应周末带她去玩儿。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857123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          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，决定自己亲自跑一趟。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4330" y="4580255"/>
            <a:ext cx="9493885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：这么有名的大专家居然也让你们校长请来了？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用“过”完成下列句子或对话。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3425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1.李阳受过专业训练，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875919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老张尽管是五十多岁的人了，可干起活儿来，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567555"/>
            <a:ext cx="9606915" cy="1863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 ____________ 。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（动词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+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不过）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B：你是哥哥，妹妹还小，不懂事，你得让着她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点儿。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1135" y="-578802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83"/>
                <a:chOff x="3051" y="4499"/>
                <a:chExt cx="18916" cy="3083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2" y="6546"/>
                  <a:ext cx="15062" cy="1036"/>
                  <a:chOff x="8866" y="6546"/>
                  <a:chExt cx="15062" cy="1036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6" y="6546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624" y="6684"/>
                    <a:ext cx="9304" cy="8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Being an ArmchairStrategist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15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《纸上谈兵》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30718" y="-493395"/>
            <a:ext cx="4806699" cy="2945130"/>
            <a:chOff x="9056" y="6028"/>
            <a:chExt cx="674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56" y="8213"/>
              <a:ext cx="671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你认为什么是纸上谈兵？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240" y="1977390"/>
            <a:ext cx="2710180" cy="1692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295" y="1927225"/>
            <a:ext cx="2861945" cy="1793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910" y="3415665"/>
            <a:ext cx="3014980" cy="179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请从生词表中找出与军事有关的词语填在表中，并说说它们是什么意思。</a:t>
            </a:r>
            <a:endParaRPr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热身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37985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R="0" algn="l" defTabSz="914400">
              <a:buClrTx/>
              <a:buSzTx/>
              <a:buFontTx/>
              <a:buNone/>
              <a:defRPr/>
            </a:pP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82270" y="2794635"/>
          <a:ext cx="10759440" cy="3794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/>
              </a:tblGrid>
              <a:tr h="94615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名词：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 </a:t>
                      </a:r>
                      <a:r>
                        <a:rPr lang="zh-CN" alt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军事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   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 </a:t>
                      </a:r>
                      <a:r>
                        <a:rPr lang="en-US" alt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______    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 </a:t>
                      </a:r>
                      <a:r>
                        <a:rPr lang="en-US" alt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______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  </a:t>
                      </a:r>
                      <a:r>
                        <a:rPr lang="en-US" altLang="zh-CN" sz="3200" b="1" u="sng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  </a:t>
                      </a:r>
                      <a:endParaRPr lang="en-US" altLang="zh-CN" sz="3200" b="1" u="sng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动词：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 </a:t>
                      </a:r>
                      <a:r>
                        <a:rPr lang="en-US" alt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______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  </a:t>
                      </a:r>
                      <a:r>
                        <a:rPr lang="en-US" alt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______     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 </a:t>
                      </a:r>
                      <a:r>
                        <a:rPr lang="en-US" alt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______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  </a:t>
                      </a:r>
                      <a:r>
                        <a:rPr lang="en-US" altLang="zh-CN" sz="3200" b="1" u="sng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 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2585"/>
              <a:ext cx="7429" cy="6735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END</a:t>
              </a:r>
              <a:endParaRPr lang="zh-CN" alt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歪歪扭扭" hidden="1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695"/>
              <a:ext cx="7362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wāiwāiniǔniǔ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歪歪扭扭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crooked, askew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女士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líng huó</a:t>
              </a:r>
              <a:endParaRPr lang="en-US" altLang="zh-CN" sz="5400" dirty="0" err="1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灵活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 adj. flexible, elastic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评委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jìn gōng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进攻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attack, to assault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 hidden="1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 hidden="1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入围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bǎo guì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宝贵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precious, valuable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对比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fěng cì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讽刺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satirize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电台" hidden="1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diàntái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电台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sz="2400">
                  <a:sym typeface="Times New Roman" panose="02020603050405020304" pitchFamily="18" charset="0"/>
                </a:rPr>
                <a:t>n. radio station</a:t>
              </a:r>
              <a:endParaRPr sz="2400">
                <a:sym typeface="+mn-ea"/>
              </a:endParaRPr>
            </a:p>
          </p:txBody>
        </p:sp>
      </p:grpSp>
      <p:grpSp>
        <p:nvGrpSpPr>
          <p:cNvPr id="37" name="细节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xì</a:t>
              </a:r>
              <a:r>
                <a:rPr lang="en-US"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jié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细节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n. detail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22910" y="381635"/>
            <a:ext cx="11645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1" name="文本框 7"/>
          <p:cNvSpPr txBox="1"/>
          <p:nvPr/>
        </p:nvSpPr>
        <p:spPr>
          <a:xfrm>
            <a:off x="365243" y="829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2460" y="347345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进攻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attack, to assault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3286125" y="1070610"/>
            <a:ext cx="21031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jìn gōng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487285" y="36703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宝贵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precious, valuable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438390" y="1070610"/>
            <a:ext cx="22009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bǎo guì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041525" y="366585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讽刺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satirize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78280" y="4381500"/>
            <a:ext cx="30753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fěng cì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8731250" y="3665855"/>
            <a:ext cx="2229485" cy="3473450"/>
            <a:chOff x="4717" y="1909"/>
            <a:chExt cx="3511" cy="547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灵活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flexible, elastic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8966200" y="4381500"/>
            <a:ext cx="199453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líng huó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9" name="图片 38" descr="16638074344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20" y="3847465"/>
            <a:ext cx="2141855" cy="23514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4512310"/>
            <a:chOff x="-3513638" y="334832"/>
            <a:chExt cx="10285095" cy="4512310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37846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传统的北京四合院都有一套固定的样式，十分具有代表性。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有钱人家的院子，通常是由好几座四合院并列组成的。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北房是正房，比其他房屋的规模大，一般包括长辈的卧室和具备日常起居、接待客人等功能的客厅。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院子不仅拉近了人与自然的关系，也让家里人在此得到了感情的交流，为创造生活情趣起了很大作用，因而最为人们所喜爱。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关起大门，院内便形成一个封闭式的小环境。一家人过着与世无争的日子，充分享受家庭的乐趣。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6637658903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90" y="4451985"/>
            <a:ext cx="2098675" cy="23279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40449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4195" y="2139315"/>
            <a:ext cx="2402840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64195" y="3867785"/>
            <a:ext cx="246951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64830" y="5549265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105140" y="4062730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satirize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366125" y="2376805"/>
            <a:ext cx="2201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precious</a:t>
            </a:r>
            <a:endParaRPr lang="en-US" altLang="zh-CN" sz="24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22310" y="404495"/>
            <a:ext cx="2397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attack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64830" y="5778500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flexible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90691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128231" y="277598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103427" y="4494943"/>
            <a:ext cx="2214245" cy="15938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310342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37541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239385" y="5522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57800" y="3744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17795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57800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25745" y="568579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fěngcì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07635" y="3877310"/>
            <a:ext cx="20243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bǎoguì</a:t>
            </a:r>
            <a:endParaRPr lang="en-US" altLang="zh-CN" sz="280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ctr"/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25745" y="23577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jìngōng</a:t>
            </a:r>
            <a:endParaRPr lang="en-US" altLang="zh-CN" sz="3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26380" y="57912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línghuó</a:t>
            </a:r>
            <a:endParaRPr lang="en-US" altLang="zh-CN" sz="3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灵活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5410" y="41459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讽刺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宝贵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5000" y="5486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进攻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232631" y="4452757"/>
            <a:ext cx="937895" cy="15411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231996" y="2618877"/>
            <a:ext cx="932180" cy="17354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265016" y="1005342"/>
            <a:ext cx="913765" cy="16795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65" idx="1"/>
          </p:cNvCxnSpPr>
          <p:nvPr/>
        </p:nvCxnSpPr>
        <p:spPr>
          <a:xfrm>
            <a:off x="7282796" y="611642"/>
            <a:ext cx="882015" cy="54279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8105140" y="4062730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toothpaste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90691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128231" y="277598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103427" y="4494943"/>
            <a:ext cx="2214245" cy="15938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310342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37541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239385" y="5522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57800" y="3744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07635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57800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25745" y="568579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经理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07635" y="398526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道理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25745" y="23577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形势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26380" y="57912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时间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宝贵的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5410" y="41459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糊涂的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63370" y="2383790"/>
            <a:ext cx="1537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抽象的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40205" y="508635"/>
            <a:ext cx="1694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危急的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460" y="2383790"/>
            <a:ext cx="3060700" cy="274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生活信息\幕后制作\图片素材\111af0dc06b19666f6205f15f7af31f2.jpeg111af0dc06b19666f6205f15f7af31f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赵括从小就喜欢做什么？什么事让他感到很骄傲？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赵奢怎么看自己的儿子？他告诉妻子什么事？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秦军攻打赵国时，廉颇是怎样迎战的?效果怎么样？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赵王为什么要用赵括换回廉颇？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赵括是怎么和秦军作战的？结果如何？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15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670" y="1136015"/>
            <a:ext cx="1195070" cy="1154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2" dur="indefinite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页"/>
          <p:cNvGrpSpPr/>
          <p:nvPr/>
        </p:nvGrpSpPr>
        <p:grpSpPr>
          <a:xfrm>
            <a:off x="6114733" y="770255"/>
            <a:ext cx="4717415" cy="5817235"/>
            <a:chOff x="9628" y="1213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29" y="1213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Lián Pō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廉颇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Lian Po, a famous general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杂志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zhào Kuò</a:t>
              </a:r>
              <a:endParaRPr lang="en-US" altLang="zh-CN" sz="6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赵括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Zhao Kuo, son of Zhao She</a:t>
              </a:r>
              <a:endParaRPr sz="2400">
                <a:sym typeface="+mn-ea"/>
              </a:endParaRPr>
            </a:p>
          </p:txBody>
        </p:sp>
      </p:grpSp>
      <p:grpSp>
        <p:nvGrpSpPr>
          <p:cNvPr id="29" name="游戏-有问题不显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客厅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55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Zhànguó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战国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Warring States Period (475B.C.—221B.C.)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16129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专有名词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3" name="无论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Zhàoguó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赵国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State of Zhao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著名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Zhào Shē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赵奢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Zhao She, a famous general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增加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Qínguó</a:t>
              </a:r>
              <a:endParaRPr lang="en-US" altLang="zh-CN" sz="6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秦国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State of Qin</a:t>
              </a:r>
              <a:endParaRPr sz="2400"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dì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tú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map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dài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take along, to bring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miàn</a:t>
              </a:r>
              <a:r>
                <a:rPr lang="en-US" sz="6600">
                  <a:sym typeface="+mn-ea"/>
                </a:rPr>
                <a:t> </a:t>
              </a:r>
              <a:r>
                <a:rPr sz="6600">
                  <a:sym typeface="+mn-ea"/>
                </a:rPr>
                <a:t>bāo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bread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běi</a:t>
              </a:r>
              <a:r>
                <a:rPr lang="en-US"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 </a:t>
              </a:r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fānɡ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n. north, northern part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生活信息\幕后制作\图片素材\111af0dc06b19666f6205f15f7af31f2.jpeg111af0dc06b19666f6205f15f7af31f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40080" y="0"/>
            <a:ext cx="13225780" cy="685863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070610"/>
            <a:ext cx="11882755" cy="3507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两千七百多年前的战国末期，赵国名将赵奢有个儿子叫赵括，他从小读了不少兵书，跟别人谈论起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军事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来，没有人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说得过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他，就是父亲赵奢也难不住他。赵括因此很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骄傲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，自以为天下无敌，连父亲也不放在眼里。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但是赵奢心里明白，自己的儿子虽然对军事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理论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都很了解，但是没有实际作战的经验，想法很不符合实际。他曾经偷偷对妻子说:“儿子的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毛病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是只会讲大道理，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缺乏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实际锻炼，不能当大将。如果让他当了大将，迟早会害了赵国。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31140" y="5393690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801370" y="5305425"/>
            <a:ext cx="1119124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你觉得：赵括的军事才能怎么样？</a:t>
            </a:r>
            <a:endParaRPr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请用重点词语复述故事：军事、理论、说得过、骄傲、缺乏、毛病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黑色遮罩"/>
          <p:cNvSpPr/>
          <p:nvPr/>
        </p:nvSpPr>
        <p:spPr>
          <a:xfrm>
            <a:off x="8890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底图" descr="D:\生活信息\幕后制作\图片素材\111af0dc06b19666f6205f15f7af31f2.jpeg111af0dc06b19666f6205f15f7af31f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418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几年后，赵奢去世了。这一年正好秦国军队来打赵国，赵国派老将廉颇带20万大军迎战。廉颇根据敌强我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弱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形势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命令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士兵们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坚守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阵地，绝对不可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主动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出战。秦军多次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挑战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，骂他是胆小鬼，他还是不出兵。这个办法果然非常有效，成功地把秦军拦在了国门之外。渐渐地，秦军无法快速取得胜利，粮食也快没了，有些坚持不住了。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44475" y="540829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24138"/>
            <a:ext cx="1191895" cy="1182402"/>
            <a:chOff x="584" y="3246"/>
            <a:chExt cx="1353" cy="1342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70"/>
              <a:ext cx="1338" cy="1292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167130" y="5332730"/>
            <a:ext cx="1040955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廉颇的战术是什么?</a:t>
            </a:r>
            <a:endParaRPr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2 .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请用重点词语复述故事：弱、形势、命令、主动、挑战、坚守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黑色遮罩"/>
          <p:cNvSpPr/>
          <p:nvPr/>
        </p:nvSpPr>
        <p:spPr>
          <a:xfrm>
            <a:off x="18415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底图" descr="D:\生活信息\幕后制作\图片素材\111af0dc06b19666f6205f15f7af31f2.jpeg111af0dc06b19666f6205f15f7af31f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065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5477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秦人深知廉颇善于用兵，如果想在短期内打败赵国，必须想办法叫赵国把廉颇调回去。于是，他们在赵国四处散布谣言，说秦军最怕赵括，别的人都不放在眼里。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这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时，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赵王正因廉颇闭门不战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而生气呢，听到外面的那些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谣言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，果然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上当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了，他派赵括去换回廉颇。赵括的母亲再三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阻止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赵王任命儿子为大将，说他还没有独立带兵作战的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资格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。可是，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糊涂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的赵王哪里听得进去!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4775" y="5404263"/>
            <a:ext cx="1201585" cy="1203547"/>
            <a:chOff x="562" y="3222"/>
            <a:chExt cx="1364" cy="1366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" y="3222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35075" y="5302250"/>
            <a:ext cx="1023874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赵王上了秦军的当了吗？</a:t>
            </a:r>
            <a:endParaRPr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2.请用重点词语复述故事：</a:t>
            </a:r>
            <a:r>
              <a:rPr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糊涂、上当、谣言、阻止、资格</a:t>
            </a:r>
            <a:endParaRPr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生活信息\幕后制作\图片素材\111af0dc06b19666f6205f15f7af31f2.jpeg111af0dc06b19666f6205f15f7af31f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73025"/>
            <a:ext cx="12192000" cy="701357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73025"/>
            <a:ext cx="12192000" cy="701294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公元前260年，赵括带兵出战。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一直盲目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自信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轻视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秦军的他完全改变了廉颇的作战方案，死搬兵书上的理论，主动进攻秦军，结果数十万赵军全部被杀，丢掉了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宝贵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的生命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这就是成语“纸上谈兵”的故事。现在常用这个成语讽刺那些只会空谈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理论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的人，提醒大家做事一定要灵活，要注意理论联系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实际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40030" y="5431124"/>
            <a:ext cx="1183086" cy="1182401"/>
            <a:chOff x="584" y="3246"/>
            <a:chExt cx="1343" cy="1342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" y="324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224145"/>
            <a:ext cx="1000950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赵括的结局是什么?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2.请用重点词语复述故事：自信、轻视、宝贵、理论、实际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5615" y="3233420"/>
            <a:ext cx="8535670" cy="1863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请以“从赵括之死想到的”为题，谈-谈你对这篇历史故事的看法。尽量用上本课所学的生词，字数不少于100字。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第十五课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Lesson15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2243" y="1826895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043430" y="879475"/>
            <a:ext cx="8303260" cy="744220"/>
            <a:chOff x="2275" y="3214"/>
            <a:chExt cx="12183" cy="1070"/>
          </a:xfrm>
        </p:grpSpPr>
        <p:sp>
          <p:nvSpPr>
            <p:cNvPr id="9" name="圆角矩形 8"/>
            <p:cNvSpPr/>
            <p:nvPr/>
          </p:nvSpPr>
          <p:spPr>
            <a:xfrm>
              <a:off x="2275" y="3214"/>
              <a:ext cx="12183" cy="1070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452" y="3375"/>
              <a:ext cx="10827" cy="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你能在图中找到秦国和赵国吗？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8895" y="5481320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16610" y="567245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1.秦国  2.赵国  3.齐国  4.楚国  5.燕国  6.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韩国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 7. 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魏国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图片 12" descr="D:\生活信息\幕后制作\图片素材\1664209098478.jpg166420909847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56050" y="2204720"/>
            <a:ext cx="4324985" cy="23158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7350" y="1261110"/>
            <a:ext cx="11382375" cy="649605"/>
            <a:chOff x="-3384" y="3732"/>
            <a:chExt cx="17925" cy="1201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7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请从生词表中找出与军事有关的词语填在表中，并说说它们是什么意思。</a:t>
              </a: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384" y="3732"/>
              <a:ext cx="17925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486407" y="2246674"/>
            <a:ext cx="1833880" cy="1826772"/>
            <a:chOff x="16231" y="-453"/>
            <a:chExt cx="5311" cy="5159"/>
          </a:xfrm>
        </p:grpSpPr>
        <p:pic>
          <p:nvPicPr>
            <p:cNvPr id="9" name="图片 8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3338" t="17467" r="18680" b="20221"/>
            <a:stretch>
              <a:fillRect/>
            </a:stretch>
          </p:blipFill>
          <p:spPr>
            <a:xfrm>
              <a:off x="16231" y="-453"/>
              <a:ext cx="5311" cy="5159"/>
            </a:xfrm>
            <a:prstGeom prst="ellipse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6774" y="736"/>
              <a:ext cx="4224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理论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31009" y="1979295"/>
            <a:ext cx="2058757" cy="1974215"/>
            <a:chOff x="13476" y="314"/>
            <a:chExt cx="5961" cy="5576"/>
          </a:xfrm>
        </p:grpSpPr>
        <p:pic>
          <p:nvPicPr>
            <p:cNvPr id="6" name="图片 5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0593" t="13705" r="19080" b="18956"/>
            <a:stretch>
              <a:fillRect/>
            </a:stretch>
          </p:blipFill>
          <p:spPr>
            <a:xfrm>
              <a:off x="13628" y="314"/>
              <a:ext cx="5525" cy="5576"/>
            </a:xfrm>
            <a:prstGeom prst="ellipse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3476" y="2147"/>
              <a:ext cx="596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敌人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3270" y="5023647"/>
            <a:ext cx="1827875" cy="1864198"/>
            <a:chOff x="13843" y="612"/>
            <a:chExt cx="5291" cy="5264"/>
          </a:xfrm>
        </p:grpSpPr>
        <p:pic>
          <p:nvPicPr>
            <p:cNvPr id="16" name="图片 15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4055" y="2072"/>
              <a:ext cx="5079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道理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62838" y="2148873"/>
            <a:ext cx="1934897" cy="1989422"/>
            <a:chOff x="13641" y="340"/>
            <a:chExt cx="5602" cy="5618"/>
          </a:xfrm>
        </p:grpSpPr>
        <p:pic>
          <p:nvPicPr>
            <p:cNvPr id="18" name="图片 17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3641" y="1283"/>
              <a:ext cx="5600" cy="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纸上谈兵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42251" y="2246630"/>
            <a:ext cx="1938006" cy="1989455"/>
            <a:chOff x="13689" y="340"/>
            <a:chExt cx="5611" cy="5618"/>
          </a:xfrm>
        </p:grpSpPr>
        <p:pic>
          <p:nvPicPr>
            <p:cNvPr id="25" name="图片 24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3689" y="2110"/>
              <a:ext cx="561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军事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34795" y="4309143"/>
            <a:ext cx="1897940" cy="1989422"/>
            <a:chOff x="13748" y="340"/>
            <a:chExt cx="5495" cy="5618"/>
          </a:xfrm>
        </p:grpSpPr>
        <p:pic>
          <p:nvPicPr>
            <p:cNvPr id="29" name="图片 28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3748" y="1977"/>
              <a:ext cx="5493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毛病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80451" y="3566568"/>
            <a:ext cx="1908175" cy="1974215"/>
            <a:chOff x="21403" y="247"/>
            <a:chExt cx="5525" cy="5576"/>
          </a:xfrm>
        </p:grpSpPr>
        <p:pic>
          <p:nvPicPr>
            <p:cNvPr id="36" name="图片 35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0593" t="13705" r="19080" b="18956"/>
            <a:stretch>
              <a:fillRect/>
            </a:stretch>
          </p:blipFill>
          <p:spPr>
            <a:xfrm>
              <a:off x="21403" y="247"/>
              <a:ext cx="5525" cy="5576"/>
            </a:xfrm>
            <a:prstGeom prst="ellipse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21629" y="2631"/>
              <a:ext cx="5056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迟早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130798" y="4239976"/>
            <a:ext cx="1833880" cy="1826772"/>
            <a:chOff x="2447" y="7400"/>
            <a:chExt cx="5311" cy="5159"/>
          </a:xfrm>
        </p:grpSpPr>
        <p:pic>
          <p:nvPicPr>
            <p:cNvPr id="39" name="图片 38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3338" t="17467" r="18680" b="20221"/>
            <a:stretch>
              <a:fillRect/>
            </a:stretch>
          </p:blipFill>
          <p:spPr>
            <a:xfrm>
              <a:off x="2447" y="7400"/>
              <a:ext cx="5311" cy="5159"/>
            </a:xfrm>
            <a:prstGeom prst="ellipse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131" y="8939"/>
              <a:ext cx="410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作战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704436" y="4409328"/>
            <a:ext cx="1908175" cy="1974215"/>
            <a:chOff x="27858" y="1883"/>
            <a:chExt cx="5525" cy="5576"/>
          </a:xfrm>
        </p:grpSpPr>
        <p:pic>
          <p:nvPicPr>
            <p:cNvPr id="7" name="图片 6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0593" t="13705" r="19080" b="18956"/>
            <a:stretch>
              <a:fillRect/>
            </a:stretch>
          </p:blipFill>
          <p:spPr>
            <a:xfrm>
              <a:off x="27858" y="1883"/>
              <a:ext cx="5525" cy="5576"/>
            </a:xfrm>
            <a:prstGeom prst="ellipse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28590" y="4197"/>
              <a:ext cx="4256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军队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2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3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4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5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6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91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92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93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94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95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96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97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98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99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201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202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203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204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205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206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207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208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209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8.xml><?xml version="1.0" encoding="utf-8"?>
<p:tagLst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2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22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45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61.xml><?xml version="1.0" encoding="utf-8"?>
<p:tagLst xmlns:p="http://schemas.openxmlformats.org/presentationml/2006/main">
  <p:tag name="COMMONDATA" val="eyJoZGlkIjoiZjA0MmQ4N2JlZDRkYTVmM2QxMDAwYTU3YTQ3MzY2OGUifQ==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8877</Words>
  <Application>WPS 演示</Application>
  <PresentationFormat>宽屏</PresentationFormat>
  <Paragraphs>1316</Paragraphs>
  <Slides>79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116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思源黑体</vt:lpstr>
      <vt:lpstr>Helvetica Light</vt:lpstr>
      <vt:lpstr>华光隶书_CNKI</vt:lpstr>
      <vt:lpstr>Helvetica</vt:lpstr>
      <vt:lpstr>Source Han Sans CN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188</cp:revision>
  <dcterms:created xsi:type="dcterms:W3CDTF">2019-06-19T02:08:00Z</dcterms:created>
  <dcterms:modified xsi:type="dcterms:W3CDTF">2022-11-04T15:40:06Z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25E480FA80D7443EB5A24D785C3BEABC</vt:lpwstr>
  </property>
</Properties>
</file>